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85"/>
  </p:notesMasterIdLst>
  <p:handoutMasterIdLst>
    <p:handoutMasterId r:id="rId86"/>
  </p:handoutMasterIdLst>
  <p:sldIdLst>
    <p:sldId id="256" r:id="rId3"/>
    <p:sldId id="261" r:id="rId4"/>
    <p:sldId id="259" r:id="rId5"/>
    <p:sldId id="358" r:id="rId6"/>
    <p:sldId id="423" r:id="rId7"/>
    <p:sldId id="424" r:id="rId8"/>
    <p:sldId id="309" r:id="rId9"/>
    <p:sldId id="356" r:id="rId10"/>
    <p:sldId id="353" r:id="rId11"/>
    <p:sldId id="359" r:id="rId12"/>
    <p:sldId id="436" r:id="rId13"/>
    <p:sldId id="438" r:id="rId14"/>
    <p:sldId id="439" r:id="rId15"/>
    <p:sldId id="440" r:id="rId16"/>
    <p:sldId id="361" r:id="rId17"/>
    <p:sldId id="442" r:id="rId18"/>
    <p:sldId id="425" r:id="rId19"/>
    <p:sldId id="443" r:id="rId20"/>
    <p:sldId id="357" r:id="rId21"/>
    <p:sldId id="445" r:id="rId22"/>
    <p:sldId id="446" r:id="rId23"/>
    <p:sldId id="365" r:id="rId24"/>
    <p:sldId id="447" r:id="rId25"/>
    <p:sldId id="448" r:id="rId26"/>
    <p:sldId id="366" r:id="rId27"/>
    <p:sldId id="430" r:id="rId28"/>
    <p:sldId id="429" r:id="rId29"/>
    <p:sldId id="457" r:id="rId30"/>
    <p:sldId id="449" r:id="rId31"/>
    <p:sldId id="450" r:id="rId32"/>
    <p:sldId id="451" r:id="rId33"/>
    <p:sldId id="369" r:id="rId34"/>
    <p:sldId id="434" r:id="rId35"/>
    <p:sldId id="433" r:id="rId36"/>
    <p:sldId id="372" r:id="rId37"/>
    <p:sldId id="435" r:id="rId38"/>
    <p:sldId id="354" r:id="rId39"/>
    <p:sldId id="456" r:id="rId40"/>
    <p:sldId id="381" r:id="rId41"/>
    <p:sldId id="398" r:id="rId42"/>
    <p:sldId id="459" r:id="rId43"/>
    <p:sldId id="460" r:id="rId44"/>
    <p:sldId id="386" r:id="rId45"/>
    <p:sldId id="385" r:id="rId46"/>
    <p:sldId id="453" r:id="rId47"/>
    <p:sldId id="452" r:id="rId48"/>
    <p:sldId id="407" r:id="rId49"/>
    <p:sldId id="402" r:id="rId50"/>
    <p:sldId id="403" r:id="rId51"/>
    <p:sldId id="401" r:id="rId52"/>
    <p:sldId id="454" r:id="rId53"/>
    <p:sldId id="409" r:id="rId54"/>
    <p:sldId id="413" r:id="rId55"/>
    <p:sldId id="410" r:id="rId56"/>
    <p:sldId id="411" r:id="rId57"/>
    <p:sldId id="412" r:id="rId58"/>
    <p:sldId id="455" r:id="rId59"/>
    <p:sldId id="388" r:id="rId60"/>
    <p:sldId id="414" r:id="rId61"/>
    <p:sldId id="422" r:id="rId62"/>
    <p:sldId id="461" r:id="rId63"/>
    <p:sldId id="418" r:id="rId64"/>
    <p:sldId id="419" r:id="rId65"/>
    <p:sldId id="355" r:id="rId66"/>
    <p:sldId id="360" r:id="rId67"/>
    <p:sldId id="390" r:id="rId68"/>
    <p:sldId id="391" r:id="rId69"/>
    <p:sldId id="279" r:id="rId70"/>
    <p:sldId id="258" r:id="rId71"/>
    <p:sldId id="392" r:id="rId72"/>
    <p:sldId id="426" r:id="rId73"/>
    <p:sldId id="393" r:id="rId74"/>
    <p:sldId id="427" r:id="rId75"/>
    <p:sldId id="428" r:id="rId76"/>
    <p:sldId id="431" r:id="rId77"/>
    <p:sldId id="462" r:id="rId78"/>
    <p:sldId id="468" r:id="rId79"/>
    <p:sldId id="463" r:id="rId80"/>
    <p:sldId id="464" r:id="rId81"/>
    <p:sldId id="465" r:id="rId82"/>
    <p:sldId id="466" r:id="rId83"/>
    <p:sldId id="467" r:id="rId84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libri Light" panose="020F0302020204030204" pitchFamily="34" charset="0"/>
      <p:regular r:id="rId91"/>
      <p:italic r:id="rId92"/>
    </p:embeddedFont>
    <p:embeddedFont>
      <p:font typeface="Cambria Math" panose="02040503050406030204" pitchFamily="18" charset="0"/>
      <p:regular r:id="rId93"/>
    </p:embeddedFont>
    <p:embeddedFont>
      <p:font typeface="Sniglet" panose="020B0604020202020204" charset="0"/>
      <p:regular r:id="rId94"/>
    </p:embeddedFont>
    <p:embeddedFont>
      <p:font typeface="Walter Turncoat" panose="020B0604020202020204" charset="0"/>
      <p:regular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CFCA2B23-0BE5-405C-B5B4-2BD748BCB619}">
          <p14:sldIdLst>
            <p14:sldId id="256"/>
            <p14:sldId id="261"/>
            <p14:sldId id="259"/>
            <p14:sldId id="358"/>
            <p14:sldId id="423"/>
            <p14:sldId id="424"/>
            <p14:sldId id="309"/>
            <p14:sldId id="356"/>
            <p14:sldId id="353"/>
            <p14:sldId id="359"/>
            <p14:sldId id="436"/>
            <p14:sldId id="438"/>
            <p14:sldId id="439"/>
            <p14:sldId id="440"/>
            <p14:sldId id="361"/>
            <p14:sldId id="442"/>
            <p14:sldId id="425"/>
            <p14:sldId id="443"/>
            <p14:sldId id="357"/>
            <p14:sldId id="445"/>
            <p14:sldId id="446"/>
            <p14:sldId id="365"/>
            <p14:sldId id="447"/>
            <p14:sldId id="448"/>
            <p14:sldId id="366"/>
            <p14:sldId id="430"/>
            <p14:sldId id="429"/>
            <p14:sldId id="457"/>
            <p14:sldId id="449"/>
            <p14:sldId id="450"/>
            <p14:sldId id="451"/>
            <p14:sldId id="369"/>
            <p14:sldId id="434"/>
            <p14:sldId id="433"/>
            <p14:sldId id="372"/>
            <p14:sldId id="435"/>
            <p14:sldId id="354"/>
            <p14:sldId id="456"/>
            <p14:sldId id="381"/>
            <p14:sldId id="398"/>
            <p14:sldId id="459"/>
            <p14:sldId id="460"/>
            <p14:sldId id="386"/>
            <p14:sldId id="385"/>
            <p14:sldId id="453"/>
            <p14:sldId id="452"/>
            <p14:sldId id="407"/>
            <p14:sldId id="402"/>
            <p14:sldId id="403"/>
            <p14:sldId id="401"/>
            <p14:sldId id="454"/>
            <p14:sldId id="409"/>
            <p14:sldId id="413"/>
            <p14:sldId id="410"/>
            <p14:sldId id="411"/>
            <p14:sldId id="412"/>
            <p14:sldId id="455"/>
            <p14:sldId id="388"/>
            <p14:sldId id="414"/>
            <p14:sldId id="422"/>
            <p14:sldId id="461"/>
            <p14:sldId id="418"/>
            <p14:sldId id="419"/>
            <p14:sldId id="355"/>
            <p14:sldId id="360"/>
            <p14:sldId id="390"/>
            <p14:sldId id="391"/>
            <p14:sldId id="279"/>
          </p14:sldIdLst>
        </p14:section>
        <p14:section name="Sezione senza titolo" id="{E8F93918-33C4-4705-A757-112B06B5C8EC}">
          <p14:sldIdLst>
            <p14:sldId id="258"/>
            <p14:sldId id="392"/>
            <p14:sldId id="426"/>
            <p14:sldId id="393"/>
            <p14:sldId id="427"/>
            <p14:sldId id="428"/>
            <p14:sldId id="431"/>
            <p14:sldId id="462"/>
            <p14:sldId id="468"/>
            <p14:sldId id="463"/>
            <p14:sldId id="464"/>
            <p14:sldId id="465"/>
            <p14:sldId id="466"/>
            <p14:sldId id="4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C5E75-CF82-4A7B-9EAF-F727AAA05E37}">
  <a:tblStyle styleId="{3CAC5E75-CF82-4A7B-9EAF-F727AAA05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1" autoAdjust="0"/>
    <p:restoredTop sz="84329" autoAdjust="0"/>
  </p:normalViewPr>
  <p:slideViewPr>
    <p:cSldViewPr snapToGrid="0">
      <p:cViewPr varScale="1">
        <p:scale>
          <a:sx n="181" d="100"/>
          <a:sy n="181" d="100"/>
        </p:scale>
        <p:origin x="112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7.fntdata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4602-F31F-41A7-87B3-E37F9C9DC4C2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89B00-B71A-4949-8AE3-A5753B61AC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513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0.5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1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39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5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2.71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43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56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6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3.86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03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4.97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5.12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27.9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175 0 2944,'0'0'1376,"0"0"-896,0 0 0,1 0 576,-2 0-224,0 1-64,-1-1-288,-2 1-64,0 0-64,0 0 32,-2 1-192,1 0 160,-1 0 64,1 1 0,-1 0 0,0 0-160,1 1 0,0 0-32,0 2-96,-2 2-32,-1 2 32,-1 2 64,-1 0 192,0 1 128,0-1-256,-1 0 0,-1-1-32,0 0 32,0 1 64,2-3-15168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42 274 9728,'-2'3'4512,"-1"2"-3872,0 1-192,-1 0-288,1-1 64,0 0-64,0 0 0,0 0-96,1-1-128,-1 0 32,1 0 32,0-1 0,0 0 0,0-1 64,1 0-32,0 0 64,0-1-64,1 0 64,-1-1-128,1 1 0,0-1 96,1 1 95,-2-1-63,1 0 0,0 0 672,0 0 256,0 0-480,0 0-288,0 0-768,0 0-320,-1 0 512,2 0 224,-1 0 96,0 0 96,0 0-64,1-1-32,0-1 32,1 0-32,0-1-96,1-1 64,0-1-32,0-2 0,0 0 192,2-2-64,1-4-32,4-3-96,1-2-32,2-1 64,2-1 64,0 1 0,2-1-32,-1 0 32,-1 0-32,0 2 0,-1 0-96,0 2 64,-3 3 32,-1 2 0,2 2 0,0 0 0,0 1 0,-1 1-96,-1 1 64,-1 1 32,-2 1 0,0 1 64,-3 1-96,0 0-64,0 0 608,-2 1 352,0 0-416,-1 0-224,0 1-736,-1-1-224,0 1 352,0 0 256,0 1 128,-1-1 0,0 0-64,-1 1 32,0-1-32,-1 1 96,-1 1 32,-3 0-96,0 2-32,-2 2 224,-2 3-160,-2 3-32,-2 4-96,0 0 96,0 1 0,0-1 96,-2 1-32,0-1 0,1-2-32,3-1 0,2-3-17407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83 301 11264,'-2'2'5152,"1"3"-4545,-1 0-351,1 0 224,0 1 320,0-2-928,0 1-384,-1 0 32,1 0 448,0 0 512,0 0-256,0-1-576,0 0 160,0 0 64,0-1 96,1 0 32,-1 0 0,1-1 0,-1 0 0,1 0 0,0-1 0,0 0 64,-1-1 448,1 1 224,0-1-448,0 0-128,0 0-640,0 0-224,0 0 416,0 0 192,0 0 32,0 0 64,1-2 0,0 0 0,1-2 0,1-1 0,-1 0-160,3-5 32,3-4 64,2-5-32,4-2-32,2-3 96,1-2 64,2 0 0,-1-1-32,-1 2 32,1 1-128,-1 3 64,-1 2 32,1 1 0,-1 3 0,0 1 0,-2 2-96,0 1 64,-2 2-32,-2 1 0,-1 2 64,-2 1 0,-1 1-96,-2 1 64,0 1 32,-2 1 64,0 0-32,-1 1-32,-1 1 32,-1 0-32,0 0 0,-1 1 0,-1 0 0,-1 1 0,-1 0-96,0 0 64,-2 1 32,0 0 64,-2 1-96,0 0-64,-1 1 128,0 1 32,1-1 0,-2 4-64,-3 3 96,-2 4-128,-2 2-64,-1 2 128,0-1 32,0-1-160,0 4 128,0 1 32,1 2-96,0 0-32,1-2 32,3-2 0,-1 0 96,2-1 32,1-3-192,3-2 0,2-3 96,2-3 64,1-1-96,1-2 32,1-2 0,0 0 64,1-2-32,0 0 64,0-1-64,0-1 64,1 0-64,0 0 64,0 0 0,0-2 32,1 0-160,0-1-32,0-2 32,1 0 0,1-2 32,0 0 0,2-2-96,0 0 0,1-1-32,1-2 96,0 1-16639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5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24 10240,'7'-4'4704,"4"-6"-4128,1 0-16096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6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20 24 10240,'4'-2'4704,"4"-2"-4224,0 0-320,0 0-224,-2 1 96,-1 1-64,-1 0 0,-1 1 32,-1 0 0,-1 1 0,1 0-160,-2 1 32,1 0 64,-1 1 96,-2 0-64,0 1 0,-1 1 32,-2-1 64,0 1-32,-2 1 64,-6 6-128,-4 6 0,0-1-15200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82 199 10112,'-2'4'4608,"-3"5"-4000,0 3-256,-1 0-384,1-1 0,0 0 96,0 0 96,-1 0-32,1 1-32,0-2 0,1 0-32,-1 1 32,1 1-64,1 0 63,0-1-126,0-1-1,0-1 32,1-1 63,0-2 33,1-1 32,0-2 0,0-1 64,1 0-32,0-1 0,0 0-96,0-1-64,0 0 512,0 0-288,0-2-576,1-1 160,0-2 64,1-2-64,0-1 64,1-2 64,1 0 96,0-1-64,0-1-64,1 0 64,1-2 64,0-3-160,2-1 32,2-2-32,1 1-32,2-1 192,1 1 32,0 1 0,1 0-64,-3 4 96,-1-1-224,2-1 32,1-1 33,-1 0 31,0 1 32,-2 2 0,0 2 0,-3 1 0,-1 3 0,-1 2 63,-3 1-94,0 2-65,-1 1 128,-1 1 32,0 0-96,0 1 32,-1-1 0,0 1 0,0-1-96,0 1 64,0 0 32,0 0 0,0-1 0,0 1 0,0 0 0,0 0 64,0 0-96,0 0 0,0 0 32,0 0 0,0 0 0,0 0 0,0 0 0,0 1 0,-1 0 0,-1 1 64,0 0-16384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194 0 10496,'-3'5'4832,"-3"4"-4192,-3 1-288,-1 1-320,-3 2-32,-1 3 159,-3 2 33,0 3-64,0 0-96,0 2 0,1-1-32,1 0 0,0 1 0,1-1 64,3-4-17023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5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 1 11136,'0'0'5056,"-1"0"-4417,1 1-319,-1-1-17471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0 328 11008,'1'-1'5056,"1"-1"-4481,1-1-319,1-1-320,-1-1 0,2-1-96,0-3 32,2-4-31,1-3 31,2 0 96,0-2 0,0-2 32,2-1 0,-2 2-160,3-2 96,6-6 32,3-5 32,2-1 0,1-1 0,-5 7-15872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10 0 8192,'-1'0'3744,"0"0"-5696,0 1-1408,-1 0 576,-1 1 448,1 1 832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 9 2560,'-1'-1'1280,"0"1"-896,0-1 64,0 0 96,0 0 64,1 1 224,-1-1 192,1 0-256,-1 0-160,1 1-256,0-1-96,0 1-128,-1 0-160,2 0 0,-1 0 160,1 0 160,1 1 128,1-1 64,0 1 224,3 0-384,2 2-96,3 1 160,3 2-320,4 3-96,1 3 288,3 1 224,-1 1-192,0 0-64,-1-1-128,0-1-96,-3 0 96,0-2-64,-2 1 64,-4-3 0,0 2-32,0 2 32,0 2-64,0 1 64,0 1-64,0-1-32,-3-3-14688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 16 11136,'-1'0'5152,"0"-1"-4481,-1-1-351,0 1 160,-1-1 320,0-1-928,0 0-384,-1 0-17407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2:12:45.66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326 132 11136,'-3'-3'5152,"0"-3"-4481,-2-1-287,-1 1-352,0 0-32,0 1 96,-3 1 0,-2-1-96,-3 0-32,-1 0 32,0-1 64,1 2-96,0-1 0,1 1 32,-1 1 0,3 0 0,-2 1 0,-1-1 0,-3 0 0,0 1 64,1-1-96,1 1 0,2 0 32,2 0-96,2 1 64,2 0 32,1 0 0,2 1 0,1-1 0,1 1 480,0 0 224,1 0-320,1 0-224,1 1-96,1-1 0,2 0-608,1 1-256,3-1 960,1 0 448,3 1-800,1-1-416,0 0 736,2 1 448,0 0-800,0 1-384,-2 0 256,2 1 64,4 1 128,3 1 736,1 1 416,1 0-1152,-2 0-448,1 2-32,-2 0 480,-2 0 128,-3 0 64,-4-2-64,-3 0 0,-2 0 32,0 1 0,-1 1 0,-1 0 0,0 1 0,0-1 0,0 0 0,-1 0 64,0-1-96,0-1 0,0-1 32,-1 0 64,-1-2-96,1 0-64,-1 0 64,0-2 0,-1 1 96,0-2 32,0 1-32,-1-1 32,1 0 64,-2 0 64,0 0-32,-1-1-192,-1 0 0,-2-1 64,-2-1 96,0-2-64,-3-1 0,0-2-32,0-1-64,-2-1 32,0 0 32,-2-1-32,-1 1-32,-1 0-128,-2 0 0,-2 1 64,1 2 32,0-1 32,0 1 64,1 1 32,0 1 32,1 0-224,0 1-64,1 1 192,-1-1 128,2 1-160,0 1-32,2-1-96,1 1 0,2-1 96,2 2 64,1-1-64,1 1 0,2 0 32,1 0 64,1 0-256,0 0-32,1 1 128,1 0 96,1 1 512,1 0 224,1 0-928,2 1-384,1-1 256,4 0 192,1 1 64,2 0 32,1 0 32,2 0 0,1 0 544,0 1 288,3 0-992,0 0-384,2 1 224,0 1 128,0 0 640,-2 0 352,-1 1-992,-1 1-416,-1 0 256,-2 0 128,0 2 256,0 0 128,-1 1-224,0 0 0,-1 0 0,0 0 96,-2 0 480,-1-2 224,-1 0-352,-1-1-160,-2-1-640,0-2-256,-2 0 224,-1-2 192,0 1 224,-1-2 160,-1 0-32,0-1-64,0 1 192,0-1 96,-1 1-96,0-1-64,0 0-64,-2-1 0,0-1-64,-1-1-32,-2 0-64,-2-2 32,-2-1 96,-1-3 32,-2-1-128,0-2-32,-1 0 96,0 0 32,0-1-96,0 1-32,-1 0 32,0 0 0,-1 1-320,-1-1-96,-2 0 512,1 1 224,2 2-448,0 1 160,-3 0 96,-1 1-32,-1 1 32,-1 0-32,0 2-64,-2 1-64,2 1 32,1 1 32,4 1 64,2 1-96,3 0 0,2 0-32,2 0-64,2 0 160,0 0 32,2-1 0,0 1-64,1-1-192,1 0-128,0 1 32,1 0 704,2 0 352,0 0-928,2 0-448,1 1 256,2 0 128,2 0 672,2 0 352,3 0-992,1 0-352,2 0 704,0 1 384,1-1-160,2 2-96,1 0-288,1 1 0,1 1 0,1 0 0,-1 0 0,-1 0 0,1 1-576,0 1-160,-1 1 288,0 1 224,-1 1 704,-3 0 416,-1 0-448,-2 0-224,-3-2-256,-1 0 0,-3-2 32,-2-1 64,-1-1-608,-1-1-192,-1-1 384,-1-1 160,0 0 224,-1-1 128,-1-1 64,0 0 96,1 0-96,-2 0-64,1 0-64,0-1-96,-1-1 32,-1 0 32,-1-2-384,-2-1-192,-2-3 288,-2 0 96,-2-2 96,-2 0 32,-1 1 0,-1-1 0,1 2 352,-1 0 224,0 0-352,-1 2-128,-2 0-64,-2 0 32,-1 1-96,0 0 0,-1 1-320,1 1-96,0 0 352,1 0 256,0 2 32,2 0-32,0 0-160,2 1 0,1 0-64,2 0 0,1 0 64,1 0 0,3 0 0,1 0 0,1 0 0,2 0 0,0 0 0,1 0 0,1 0-288,1 0-64,0 0 672,0 0 320,1-1-288,0 1-128,2 0-192,0-1-64,1 1-608,1-1-224,2 1 448,1-1 256,1 1 704,3 0 384,0 0-544,2 0-192,1 0-736,1 1-288,-2-1 352,3 2 320,5 1 192,4 1 32,2 2-64,1 1-64,0 1 32,3 4 576,-1 1 288,-2 0-416,-4 0-224,-3-1-704,-4-1-320,-2-1 448,-3-1 160,-1-1 736,-3-1 320,-1-1-416,-2-1-160,0-1-736,-1 0-256,-1-2 384,0 0 160,-1 0 416,-1-1 192,0 0-128,-1-1-96,0 0-32,-1 0-32,0-1-512,-2-1-128,0 0 608,-2-1 288,-1-1-256,-1-1-32,-3-2-64,-1-2 32,-2 0-384,-2-1-192,0 0 640,-1 1 256,-1-1-160,0 1-96,-3 0-448,-1 2-192,-1 0 256,0 1 128,0 1 352,-1 2 256,2 0-224,-1 1-128,2 1-256,0 1 0,1 0 64,2 1 96,2 0-640,1 1-224,2-1-1503,3 0-12257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4.29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100 1 9984,'-43'16'4608,"-14"5"-19200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0:37.0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0 1 128,'0'3'0,"0"1"-128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17:41:16.5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8192,'0'0'3744,"0"-1"-3104,0 2-224,0-1-13408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Organisms shape their own environment, which in turn affects their survival. This feedback becomes especially important for communities containing a large number of species; however, few existing approaches allow studying this regime, except in simulations. Here, we use methods of statistical physics to analytically solve a classic ecological model of resource competition introduced by MacArthur in 1969</a:t>
            </a:r>
            <a:endParaRPr i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noProof="0" dirty="0"/>
              <a:t>Purely competitive</a:t>
            </a:r>
          </a:p>
        </p:txBody>
      </p:sp>
    </p:spTree>
    <p:extLst>
      <p:ext uri="{BB962C8B-B14F-4D97-AF65-F5344CB8AC3E}">
        <p14:creationId xmlns:p14="http://schemas.microsoft.com/office/powerpoint/2010/main" val="309328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6001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427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794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2054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161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dynamics possesses a </a:t>
            </a:r>
            <a:r>
              <a:rPr lang="en-US" dirty="0" err="1"/>
              <a:t>Lyapunov</a:t>
            </a:r>
            <a:r>
              <a:rPr lang="en-US" dirty="0"/>
              <a:t> function, which is convex and bounded from above, similar to the classic model of MacArthur—of which this is a generalization; see the Supplemental Material (SM) [22]. As a result, the equilibrium state always exists, is unique and stable, and can be found by solving a convex optimization problem over the region ∂Ω.</a:t>
            </a:r>
            <a:endParaRPr lang="en-GB" noProof="0" dirty="0"/>
          </a:p>
          <a:p>
            <a:pPr marL="13970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6590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The resource depletion rules Hi describe the external conditions: how much of each resource is supplied to the community as a whole. In contrast, h~ describes the availability of resources in the immediate environment of individuals, which ultimately dictates which species survive</a:t>
            </a:r>
          </a:p>
        </p:txBody>
      </p:sp>
    </p:spTree>
    <p:extLst>
      <p:ext uri="{BB962C8B-B14F-4D97-AF65-F5344CB8AC3E}">
        <p14:creationId xmlns:p14="http://schemas.microsoft.com/office/powerpoint/2010/main" val="380146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12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08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492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311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Passing</a:t>
                </a:r>
                <a:r>
                  <a:rPr lang="en-US" baseline="0" dirty="0"/>
                  <a:t> into the Harvest space: </a:t>
                </a:r>
                <a:r>
                  <a:rPr lang="en-US" dirty="0"/>
                  <a:t>we have shown that locating the equilibrium of our ecological dynamics is in fact a convex optimization problem in the P-dimensional space of species abundances. We then described how this optimization problem can be formulated directly in the N-dimensional space of “harvests” hi . To build intuition, it is instructive to consider the following algebraic argument showing how the two optimization problems are mapped into each other.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94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The da S2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equilibrium of community dynamics can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 found by following </a:t>
                </a: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sym typeface="Arial"/>
                  </a:rPr>
                  <a:t>𝑇 ⃗(ℎ ⃗)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higher dimensions, however, the enumeration of coexistence regimes for a given set of strategies, as in Fig. 1(b), quickly becomes a </a:t>
            </a:r>
            <a:r>
              <a:rPr lang="en-US" dirty="0" err="1"/>
              <a:t>combinatorially</a:t>
            </a:r>
            <a:r>
              <a:rPr lang="en-US" dirty="0"/>
              <a:t> difficult problem.</a:t>
            </a:r>
            <a:r>
              <a:rPr lang="en-US" baseline="0" dirty="0"/>
              <a:t> </a:t>
            </a:r>
            <a:r>
              <a:rPr lang="en-US" dirty="0"/>
              <a:t>In this Letter, we therefore adopt the statistical physics approach and characterize the expected properties of a typical community where the competing strategies are drawn out of some ensemble.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9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783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cost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5287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654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628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02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it-IT" i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sparsity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it-IT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𝜖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pool of 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competitors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9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456592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06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5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51498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346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8319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07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392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1626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Ecological (</a:t>
            </a:r>
            <a:r>
              <a:rPr lang="en-US" dirty="0" err="1"/>
              <a:t>dell’environment</a:t>
            </a:r>
            <a:r>
              <a:rPr lang="en-US" dirty="0"/>
              <a:t>)</a:t>
            </a:r>
            <a:r>
              <a:rPr lang="en-US" baseline="0" dirty="0"/>
              <a:t> and evolutionary time scales not </a:t>
            </a:r>
            <a:r>
              <a:rPr lang="en-US" baseline="0" dirty="0" err="1"/>
              <a:t>separables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80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000985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884389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5868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70219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8065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13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1654904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099279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gli stessi </a:t>
            </a:r>
            <a:r>
              <a:rPr lang="it-IT" dirty="0" err="1"/>
              <a:t>alpha</a:t>
            </a:r>
            <a:r>
              <a:rPr lang="it-IT" dirty="0"/>
              <a:t> non ho PT</a:t>
            </a:r>
          </a:p>
        </p:txBody>
      </p:sp>
    </p:spTree>
    <p:extLst>
      <p:ext uri="{BB962C8B-B14F-4D97-AF65-F5344CB8AC3E}">
        <p14:creationId xmlns:p14="http://schemas.microsoft.com/office/powerpoint/2010/main" val="2626502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2572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18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Transizione di fase</a:t>
            </a:r>
            <a:r>
              <a:rPr lang="it-IT" baseline="0" dirty="0"/>
              <a:t> per </a:t>
            </a:r>
            <a:r>
              <a:rPr lang="it-IT" baseline="0" dirty="0" err="1"/>
              <a:t>alpha</a:t>
            </a:r>
            <a:r>
              <a:rPr lang="it-IT" baseline="0" dirty="0"/>
              <a:t> molto più grandi (&gt;10)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1089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20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47436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7325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3813350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2702148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826746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90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la teoria + da cost model e replica </a:t>
            </a:r>
            <a:r>
              <a:rPr lang="it-IT" dirty="0" err="1"/>
              <a:t>trick</a:t>
            </a:r>
            <a:r>
              <a:rPr lang="it-IT" dirty="0"/>
              <a:t> in SM</a:t>
            </a:r>
          </a:p>
        </p:txBody>
      </p:sp>
    </p:spTree>
    <p:extLst>
      <p:ext uri="{BB962C8B-B14F-4D97-AF65-F5344CB8AC3E}">
        <p14:creationId xmlns:p14="http://schemas.microsoft.com/office/powerpoint/2010/main" val="935096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544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615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7368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3308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3817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556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268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33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148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2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5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The mechanisms by which organisms shape their environment have been the subject of much research, both at equilibrium and out of equilibrium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Mac</a:t>
            </a:r>
            <a:r>
              <a:rPr lang="en-US" baseline="0" dirty="0"/>
              <a:t> Arthur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 err="1"/>
              <a:t>Tilman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baseline="0" dirty="0"/>
              <a:t>?? How to generalize?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Tikhonov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iniziato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lang="de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simulazioni</a:t>
            </a:r>
            <a:endParaRPr lang="de-CH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an intriguing possibility is that the phenomenology of high-diversity communities could contain qualitatively novel, </a:t>
            </a:r>
            <a:r>
              <a:rPr lang="en-US" dirty="0" err="1"/>
              <a:t>nonintuitive</a:t>
            </a:r>
            <a:r>
              <a:rPr lang="en-US" dirty="0"/>
              <a:t> regimes.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studiamo</a:t>
            </a:r>
            <a:r>
              <a:rPr lang="en-US" dirty="0">
                <a:sym typeface="Wingdings" panose="05000000000000000000" pitchFamily="2" charset="2"/>
              </a:rPr>
              <a:t> well mixed population at equilibrium</a:t>
            </a:r>
            <a:r>
              <a:rPr lang="en-US" baseline="0" dirty="0">
                <a:sym typeface="Wingdings" panose="05000000000000000000" pitchFamily="2" charset="2"/>
              </a:rPr>
              <a:t> with deterministic </a:t>
            </a:r>
            <a:r>
              <a:rPr lang="en-US" baseline="0" dirty="0" err="1">
                <a:sym typeface="Wingdings" panose="05000000000000000000" pitchFamily="2" charset="2"/>
              </a:rPr>
              <a:t>dynamis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518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6088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0937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1115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A e B</a:t>
            </a:r>
          </a:p>
        </p:txBody>
      </p:sp>
    </p:spTree>
    <p:extLst>
      <p:ext uri="{BB962C8B-B14F-4D97-AF65-F5344CB8AC3E}">
        <p14:creationId xmlns:p14="http://schemas.microsoft.com/office/powerpoint/2010/main" val="18682363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6348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0252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competition is restricted to only a subset of species, the self-selected pool of low-cost outliers with similar costs χµ, the details of the cost model matter only inasmuch as they determine the properties of this subset.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482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show that the </a:t>
            </a:r>
            <a:r>
              <a:rPr lang="en-US" dirty="0" err="1"/>
              <a:t>nonintuitive</a:t>
            </a:r>
            <a:r>
              <a:rPr lang="en-US" dirty="0"/>
              <a:t> phenomenology of highly diverse ecosystems includes a phase where the environment constructed by the community becomes fully decoupled from the outside world. In this phase</a:t>
            </a:r>
            <a:r>
              <a:rPr lang="en-US" baseline="0" dirty="0"/>
              <a:t> emerges a collective behavior as consequence of large dimensionality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5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17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3E98F-326F-4B00-ADAA-51A75A9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09F178-1AA6-466A-AA28-FCC9A715B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B627EC-BEB5-4182-B91F-FAA713C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FFA9FD-DB1F-44B0-96D9-5697D46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B0B620-8573-488A-95ED-56BA2BE1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E27DA8-CE1E-4178-A4B5-8D6B5824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194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F35CE6-F7F9-4859-A72F-ACACACBD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BEAECE-9562-4B12-AF9B-A52CD9C0C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71E81-0BD8-4389-BBCE-0CE56AD75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45AF119-DB38-4838-82D6-9528C74AB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2CD621-5274-4F8A-B7DA-2B5EADA1A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93215A-7887-47D8-876E-FE0321A1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F8223D1-B6CA-4A4C-8DC1-D289D063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A38A74-74EA-4912-9D35-BD2AC8A8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20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649D0-2C88-440D-A52C-CC88CE97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630645-30BB-4DAB-A58E-E5BF5FBF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ED642D-50A1-443E-9223-17BABE4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240384-21D4-46AF-8468-00886131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50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3E761CB-C124-4E33-A58C-884E03D6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6805AA-21EA-41FF-8B25-CA72229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C37B8-8022-489C-B15A-7753F72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40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5C5FE-95D8-4680-B49B-FE54FB3E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B4761E-AFD0-4592-AA56-94D0968C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FB644B-329C-4318-B7AD-9D24B57F7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415EA4-2CB1-42F0-BBEA-1CEEE1CF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4239B5-B1F0-4853-92F6-C712B23B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D61A9C-0DCC-4E90-8CBF-B76B908E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38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56CE4-6955-4ED9-98AE-99190EC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7BB9401-109D-413D-B7A4-E3DD303D3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D4D162-C49E-49A7-8ED5-CB60A2F85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5FEB4D-A2B6-47BB-B087-362A1543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A345C4-A0E4-400D-8F24-F1119E44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0D5993-0068-4975-8116-1BB44F5A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3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DF84B-72D0-4111-92C7-C83425A0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A1E633-DF21-4D39-9764-8A10BC18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BB60A6-D068-4D0B-976C-01088D82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3B116-5913-4106-B152-C489D70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C60282-AFB8-4AD3-A15F-C1FC950B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588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71C269-7712-4FB1-9BDE-75B72104B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9C769B-A3F7-4AE2-8B57-4F0DE4AD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F4ACC8-689E-473E-939B-23646CEA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C46C44-4993-4FF1-9C51-D69DDB88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958353-8484-4693-BD1F-D9EB2624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99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B877A-7CAF-4DE1-98B9-DD4565410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634634-F852-4614-9249-C37E78650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F6C1AF-624D-4237-AF38-8EACCC7C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9F2942-B545-4A8A-B1CC-CFB73A37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A87DD3-77A9-4728-B572-78546485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0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738A3-08E8-45D7-8AC8-F4E51F5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78338-2213-4B80-BD8A-5325B06C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BDE9C-88CB-4BB2-AF1D-E214AB67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8C777-8481-4281-B619-E94797C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ECCA63-9835-4EFE-80F2-39F8FC9E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20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9D2559-AFEA-4A8B-88AC-2F37CC66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A18BED-7048-485B-8913-88563BEBA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5101E6-3CA1-43BA-94CD-76B9AB34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BB0DA5-B83A-4E0A-AF7B-3EEB3A3A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BEDEBA-E680-45D2-87FA-638CF17E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61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075C46-3048-4677-B574-C5A50E21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5163C2-3951-4F55-A314-D95D947A0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342AD-5EDB-4FD4-9EE4-A0D87034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06D3-48E0-488B-AAD2-CE17BF3A63F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6607B1-B347-4D41-A586-CE578675A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E1014F-3584-4994-A766-6C6DE0B97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FE7AF-24FA-4C6A-84DE-4B00ED7979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4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slide" Target="slide7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0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1.png"/><Relationship Id="rId3" Type="http://schemas.openxmlformats.org/officeDocument/2006/relationships/image" Target="../media/image13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0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71.xml"/><Relationship Id="rId5" Type="http://schemas.openxmlformats.org/officeDocument/2006/relationships/image" Target="../media/image28.png"/><Relationship Id="rId15" Type="http://schemas.openxmlformats.org/officeDocument/2006/relationships/image" Target="../media/image391.pn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slide" Target="slide7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501.png"/><Relationship Id="rId7" Type="http://schemas.openxmlformats.org/officeDocument/2006/relationships/slide" Target="slide78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7.xml"/><Relationship Id="rId11" Type="http://schemas.openxmlformats.org/officeDocument/2006/relationships/slide" Target="slide82.xml"/><Relationship Id="rId5" Type="http://schemas.openxmlformats.org/officeDocument/2006/relationships/slide" Target="slide76.xml"/><Relationship Id="rId10" Type="http://schemas.openxmlformats.org/officeDocument/2006/relationships/slide" Target="slide81.xml"/><Relationship Id="rId4" Type="http://schemas.openxmlformats.org/officeDocument/2006/relationships/image" Target="../media/image51.png"/><Relationship Id="rId9" Type="http://schemas.openxmlformats.org/officeDocument/2006/relationships/slide" Target="slide8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50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5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430.png"/><Relationship Id="rId4" Type="http://schemas.openxmlformats.org/officeDocument/2006/relationships/image" Target="../media/image5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9" Type="http://schemas.openxmlformats.org/officeDocument/2006/relationships/customXml" Target="../ink/ink25.xml"/><Relationship Id="rId21" Type="http://schemas.openxmlformats.org/officeDocument/2006/relationships/customXml" Target="../ink/ink16.xml"/><Relationship Id="rId34" Type="http://schemas.openxmlformats.org/officeDocument/2006/relationships/image" Target="../media/image72.png"/><Relationship Id="rId42" Type="http://schemas.openxmlformats.org/officeDocument/2006/relationships/image" Target="../media/image76.png"/><Relationship Id="rId47" Type="http://schemas.openxmlformats.org/officeDocument/2006/relationships/customXml" Target="../ink/ink29.xml"/><Relationship Id="rId50" Type="http://schemas.openxmlformats.org/officeDocument/2006/relationships/image" Target="../media/image80.png"/><Relationship Id="rId55" Type="http://schemas.openxmlformats.org/officeDocument/2006/relationships/customXml" Target="../ink/ink33.xml"/><Relationship Id="rId12" Type="http://schemas.openxmlformats.org/officeDocument/2006/relationships/image" Target="../media/image61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74.png"/><Relationship Id="rId46" Type="http://schemas.openxmlformats.org/officeDocument/2006/relationships/image" Target="../media/image78.png"/><Relationship Id="rId59" Type="http://schemas.openxmlformats.org/officeDocument/2006/relationships/customXml" Target="../ink/ink35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20.xml"/><Relationship Id="rId41" Type="http://schemas.openxmlformats.org/officeDocument/2006/relationships/customXml" Target="../ink/ink26.xml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11.xml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37" Type="http://schemas.openxmlformats.org/officeDocument/2006/relationships/customXml" Target="../ink/ink24.xml"/><Relationship Id="rId40" Type="http://schemas.openxmlformats.org/officeDocument/2006/relationships/image" Target="../media/image75.png"/><Relationship Id="rId45" Type="http://schemas.openxmlformats.org/officeDocument/2006/relationships/customXml" Target="../ink/ink28.xml"/><Relationship Id="rId53" Type="http://schemas.openxmlformats.org/officeDocument/2006/relationships/customXml" Target="../ink/ink32.xml"/><Relationship Id="rId58" Type="http://schemas.openxmlformats.org/officeDocument/2006/relationships/image" Target="../media/image84.png"/><Relationship Id="rId5" Type="http://schemas.openxmlformats.org/officeDocument/2006/relationships/customXml" Target="../ink/ink10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69.png"/><Relationship Id="rId36" Type="http://schemas.openxmlformats.org/officeDocument/2006/relationships/image" Target="../media/image73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61" Type="http://schemas.openxmlformats.org/officeDocument/2006/relationships/image" Target="../media/image59.png"/><Relationship Id="rId10" Type="http://schemas.openxmlformats.org/officeDocument/2006/relationships/image" Target="../media/image60.png"/><Relationship Id="rId19" Type="http://schemas.openxmlformats.org/officeDocument/2006/relationships/customXml" Target="../ink/ink15.xml"/><Relationship Id="rId31" Type="http://schemas.openxmlformats.org/officeDocument/2006/relationships/customXml" Target="../ink/ink21.xml"/><Relationship Id="rId44" Type="http://schemas.openxmlformats.org/officeDocument/2006/relationships/image" Target="../media/image77.png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4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19.xml"/><Relationship Id="rId30" Type="http://schemas.openxmlformats.org/officeDocument/2006/relationships/image" Target="../media/image70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79.png"/><Relationship Id="rId56" Type="http://schemas.openxmlformats.org/officeDocument/2006/relationships/image" Target="../media/image83.png"/><Relationship Id="rId51" Type="http://schemas.openxmlformats.org/officeDocument/2006/relationships/customXml" Target="../ink/ink31.xml"/><Relationship Id="rId3" Type="http://schemas.openxmlformats.org/officeDocument/2006/relationships/image" Target="../media/image5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7.png"/><Relationship Id="rId4" Type="http://schemas.openxmlformats.org/officeDocument/2006/relationships/image" Target="../media/image8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8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0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0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90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0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0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8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8.png"/><Relationship Id="rId4" Type="http://schemas.openxmlformats.org/officeDocument/2006/relationships/image" Target="../media/image11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slide" Target="slide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slide" Target="slide29.xml"/><Relationship Id="rId9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" Target="slide29.xm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30.png"/><Relationship Id="rId9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95444" y="1790104"/>
            <a:ext cx="8153111" cy="195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Statistical Physics of Resource Competition in a Highly Diverse Ecosystem</a:t>
            </a:r>
            <a:endParaRPr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CF1935-3D99-4DB6-A848-861C96E61335}"/>
              </a:ext>
            </a:extLst>
          </p:cNvPr>
          <p:cNvSpPr txBox="1"/>
          <p:nvPr/>
        </p:nvSpPr>
        <p:spPr>
          <a:xfrm>
            <a:off x="4401249" y="3292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  <a:p>
            <a:pPr algn="r"/>
            <a:r>
              <a:rPr lang="en" sz="1800" dirty="0">
                <a:solidFill>
                  <a:srgbClr val="FFFFFF"/>
                </a:solidFill>
                <a:latin typeface="+mn-lt"/>
                <a:sym typeface="Walter Turncoat"/>
              </a:rPr>
              <a:t>1230664</a:t>
            </a:r>
            <a:endParaRPr lang="it-IT" sz="1800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30F9B2-4888-4274-AFAA-349DBD983C8A}"/>
              </a:ext>
            </a:extLst>
          </p:cNvPr>
          <p:cNvSpPr txBox="1"/>
          <p:nvPr/>
        </p:nvSpPr>
        <p:spPr>
          <a:xfrm>
            <a:off x="2446638" y="43135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alter Turncoat"/>
              </a:rPr>
              <a:t>March 8, 2021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D279B9-27C6-4584-8531-5646BD0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" y="241783"/>
            <a:ext cx="2201184" cy="984244"/>
          </a:xfrm>
          <a:prstGeom prst="rect">
            <a:avLst/>
          </a:prstGeom>
        </p:spPr>
      </p:pic>
      <p:sp>
        <p:nvSpPr>
          <p:cNvPr id="20" name="Google Shape;54;p11">
            <a:extLst>
              <a:ext uri="{FF2B5EF4-FFF2-40B4-BE49-F238E27FC236}">
                <a16:creationId xmlns:a16="http://schemas.microsoft.com/office/drawing/2014/main" id="{53BAEC06-D5DF-4F09-8364-88C1D34CD2ED}"/>
              </a:ext>
            </a:extLst>
          </p:cNvPr>
          <p:cNvSpPr/>
          <p:nvPr/>
        </p:nvSpPr>
        <p:spPr>
          <a:xfrm>
            <a:off x="2484489" y="355141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10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supply 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1615827"/>
              </a:xfrm>
              <a:prstGeom prst="rect">
                <a:avLst/>
              </a:prstGeom>
              <a:blipFill>
                <a:blip r:embed="rId3"/>
                <a:stretch>
                  <a:fillRect t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66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11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Total supply 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>
                    <a:solidFill>
                      <a:schemeClr val="bg1"/>
                    </a:solidFill>
                  </a:rPr>
                  <a:t>size</a:t>
                </a:r>
                <a:r>
                  <a:rPr lang="it-IT" i="1" u="sng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558906"/>
              </a:xfrm>
              <a:prstGeom prst="rect">
                <a:avLst/>
              </a:prstGeom>
              <a:blipFill>
                <a:blip r:embed="rId3"/>
                <a:stretch>
                  <a:fillRect t="-31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871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12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101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10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999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13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2984984"/>
              </a:xfrm>
              <a:prstGeom prst="rect">
                <a:avLst/>
              </a:prstGeom>
              <a:blipFill>
                <a:blip r:embed="rId3"/>
                <a:stretch>
                  <a:fillRect t="-2658" b="-30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701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Basic </a:t>
            </a:r>
            <a:r>
              <a:rPr lang="it-IT" sz="3200" dirty="0" err="1"/>
              <a:t>quantities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14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/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Multispecies community in a well-mixed habitat 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Single </a:t>
                </a:r>
                <a:r>
                  <a:rPr lang="en-US" i="1" dirty="0">
                    <a:solidFill>
                      <a:schemeClr val="bg1"/>
                    </a:solidFill>
                  </a:rPr>
                  <a:t>limiting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forms</a:t>
                </a:r>
                <a:r>
                  <a:rPr lang="it-IT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substrates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supply </a:t>
                </a:r>
                <a:r>
                  <a:rPr lang="it-IT" dirty="0">
                    <a:solidFill>
                      <a:schemeClr val="bg1"/>
                    </a:solidFill>
                  </a:rPr>
                  <a:t>of resource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species	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u="sng" dirty="0">
                    <a:solidFill>
                      <a:schemeClr val="bg1"/>
                    </a:solidFill>
                  </a:rPr>
                  <a:t> size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a</a:t>
                </a:r>
                <a:r>
                  <a:rPr lang="it-IT" dirty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u="sng" dirty="0" err="1">
                    <a:solidFill>
                      <a:schemeClr val="bg1"/>
                    </a:solidFill>
                  </a:rPr>
                  <a:t>requirement</a:t>
                </a:r>
                <a:r>
                  <a:rPr lang="it-IT" dirty="0">
                    <a:solidFill>
                      <a:schemeClr val="bg1"/>
                    </a:solidFill>
                  </a:rPr>
                  <a:t> for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element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i="1" dirty="0">
                    <a:solidFill>
                      <a:schemeClr val="bg1"/>
                    </a:solidFill>
                  </a:rPr>
                  <a:t> strategies: </a:t>
                </a:r>
                <a:r>
                  <a:rPr lang="it-IT" dirty="0">
                    <a:solidFill>
                      <a:schemeClr val="bg1"/>
                    </a:solidFill>
                  </a:rPr>
                  <a:t>species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defined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their</a:t>
                </a:r>
                <a:r>
                  <a:rPr lang="it-IT" dirty="0">
                    <a:solidFill>
                      <a:schemeClr val="bg1"/>
                    </a:solidFill>
                  </a:rPr>
                  <a:t> pathways	</a:t>
                </a: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i="1" dirty="0">
                    <a:solidFill>
                      <a:schemeClr val="bg1"/>
                    </a:solidFill>
                  </a:rPr>
                  <a:t>Total demand </a:t>
                </a:r>
                <a:r>
                  <a:rPr lang="it-IT" dirty="0">
                    <a:solidFill>
                      <a:schemeClr val="bg1"/>
                    </a:solidFill>
                  </a:rPr>
                  <a:t>of the i-</a:t>
                </a:r>
                <a:r>
                  <a:rPr lang="it-IT" dirty="0" err="1">
                    <a:solidFill>
                      <a:schemeClr val="bg1"/>
                    </a:solidFill>
                  </a:rPr>
                  <a:t>th</a:t>
                </a:r>
                <a:r>
                  <a:rPr lang="it-IT" dirty="0">
                    <a:solidFill>
                      <a:schemeClr val="bg1"/>
                    </a:solidFill>
                  </a:rPr>
                  <a:t>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form</a:t>
                </a:r>
                <a:r>
                  <a:rPr lang="it-IT" dirty="0">
                    <a:solidFill>
                      <a:schemeClr val="bg1"/>
                    </a:solidFill>
                  </a:rPr>
                  <a:t>,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avaiability</a:t>
                </a:r>
                <a:r>
                  <a:rPr lang="it-IT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in the immediate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457200" indent="-35560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Sniglet"/>
                  <a:buChar char="✘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Resource</a:t>
                </a:r>
                <a:r>
                  <a:rPr lang="it-IT" i="1" dirty="0">
                    <a:solidFill>
                      <a:schemeClr val="bg1"/>
                    </a:solidFill>
                  </a:rPr>
                  <a:t> surplus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determines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45FD1DFA-CA80-4A82-839C-3BA8D444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5" y="1265412"/>
                <a:ext cx="8791333" cy="3411062"/>
              </a:xfrm>
              <a:prstGeom prst="rect">
                <a:avLst/>
              </a:prstGeom>
              <a:blipFill>
                <a:blip r:embed="rId3"/>
                <a:stretch>
                  <a:fillRect t="-2326" b="-12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oogle Shape;330;p37">
            <a:extLst>
              <a:ext uri="{FF2B5EF4-FFF2-40B4-BE49-F238E27FC236}">
                <a16:creationId xmlns:a16="http://schemas.microsoft.com/office/drawing/2014/main" id="{89847FC0-7C74-47CC-AF4E-D87881332A22}"/>
              </a:ext>
            </a:extLst>
          </p:cNvPr>
          <p:cNvGrpSpPr/>
          <p:nvPr/>
        </p:nvGrpSpPr>
        <p:grpSpPr>
          <a:xfrm>
            <a:off x="3607523" y="1811505"/>
            <a:ext cx="351596" cy="122027"/>
            <a:chOff x="271125" y="812725"/>
            <a:chExt cx="766525" cy="221725"/>
          </a:xfrm>
        </p:grpSpPr>
        <p:sp>
          <p:nvSpPr>
            <p:cNvPr id="91" name="Google Shape;331;p37">
              <a:extLst>
                <a:ext uri="{FF2B5EF4-FFF2-40B4-BE49-F238E27FC236}">
                  <a16:creationId xmlns:a16="http://schemas.microsoft.com/office/drawing/2014/main" id="{043A94DC-AC75-439C-8D20-0D512EE47BC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2;p37">
              <a:extLst>
                <a:ext uri="{FF2B5EF4-FFF2-40B4-BE49-F238E27FC236}">
                  <a16:creationId xmlns:a16="http://schemas.microsoft.com/office/drawing/2014/main" id="{C4550004-87E9-4883-BF0D-5585C790D3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30;p37">
            <a:extLst>
              <a:ext uri="{FF2B5EF4-FFF2-40B4-BE49-F238E27FC236}">
                <a16:creationId xmlns:a16="http://schemas.microsoft.com/office/drawing/2014/main" id="{2907B402-9327-4AA9-823C-5E7C3B39E4B7}"/>
              </a:ext>
            </a:extLst>
          </p:cNvPr>
          <p:cNvGrpSpPr/>
          <p:nvPr/>
        </p:nvGrpSpPr>
        <p:grpSpPr>
          <a:xfrm>
            <a:off x="1993608" y="2623075"/>
            <a:ext cx="351596" cy="122027"/>
            <a:chOff x="271125" y="812725"/>
            <a:chExt cx="766525" cy="221725"/>
          </a:xfrm>
        </p:grpSpPr>
        <p:sp>
          <p:nvSpPr>
            <p:cNvPr id="97" name="Google Shape;331;p37">
              <a:extLst>
                <a:ext uri="{FF2B5EF4-FFF2-40B4-BE49-F238E27FC236}">
                  <a16:creationId xmlns:a16="http://schemas.microsoft.com/office/drawing/2014/main" id="{9697B735-6A10-49E0-9F72-6DF4C9725D05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2;p37">
              <a:extLst>
                <a:ext uri="{FF2B5EF4-FFF2-40B4-BE49-F238E27FC236}">
                  <a16:creationId xmlns:a16="http://schemas.microsoft.com/office/drawing/2014/main" id="{0360AFEC-394D-461B-8F08-3EB29A320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30;p37">
            <a:extLst>
              <a:ext uri="{FF2B5EF4-FFF2-40B4-BE49-F238E27FC236}">
                <a16:creationId xmlns:a16="http://schemas.microsoft.com/office/drawing/2014/main" id="{88501D0D-0A69-419A-BB64-F7E5706606A7}"/>
              </a:ext>
            </a:extLst>
          </p:cNvPr>
          <p:cNvGrpSpPr/>
          <p:nvPr/>
        </p:nvGrpSpPr>
        <p:grpSpPr>
          <a:xfrm>
            <a:off x="3671458" y="4389095"/>
            <a:ext cx="351596" cy="122027"/>
            <a:chOff x="271125" y="812725"/>
            <a:chExt cx="766525" cy="221725"/>
          </a:xfrm>
        </p:grpSpPr>
        <p:sp>
          <p:nvSpPr>
            <p:cNvPr id="16" name="Google Shape;331;p37">
              <a:extLst>
                <a:ext uri="{FF2B5EF4-FFF2-40B4-BE49-F238E27FC236}">
                  <a16:creationId xmlns:a16="http://schemas.microsoft.com/office/drawing/2014/main" id="{0BF39B1F-E7DC-49BD-A7BA-4B5613B7D91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;p37">
              <a:extLst>
                <a:ext uri="{FF2B5EF4-FFF2-40B4-BE49-F238E27FC236}">
                  <a16:creationId xmlns:a16="http://schemas.microsoft.com/office/drawing/2014/main" id="{9FF8DC63-25DA-4BFE-9577-F4FFCFB80F0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89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15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FF7EA8A-E4F4-4EEC-82DB-327BE996DA33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1845734 w 1845734"/>
              <a:gd name="connsiteY1" fmla="*/ 0 h 667418"/>
              <a:gd name="connsiteX2" fmla="*/ 1845734 w 1845734"/>
              <a:gd name="connsiteY2" fmla="*/ 667418 h 667418"/>
              <a:gd name="connsiteX3" fmla="*/ 0 w 1845734"/>
              <a:gd name="connsiteY3" fmla="*/ 667418 h 667418"/>
              <a:gd name="connsiteX4" fmla="*/ 0 w 1845734"/>
              <a:gd name="connsiteY4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450819" y="-134731"/>
                  <a:pt x="1444787" y="-141341"/>
                  <a:pt x="1845734" y="0"/>
                </a:cubicBezTo>
                <a:cubicBezTo>
                  <a:pt x="1896344" y="163147"/>
                  <a:pt x="1819629" y="363606"/>
                  <a:pt x="1845734" y="667418"/>
                </a:cubicBezTo>
                <a:cubicBezTo>
                  <a:pt x="1532135" y="596313"/>
                  <a:pt x="801481" y="578414"/>
                  <a:pt x="0" y="667418"/>
                </a:cubicBezTo>
                <a:cubicBezTo>
                  <a:pt x="-31911" y="588131"/>
                  <a:pt x="22723" y="30252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3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want</a:t>
            </a:r>
            <a:endParaRPr lang="it-IT" sz="3200" dirty="0"/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16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/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A781BD1-9CFD-411B-8FBA-D8642902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77" y="1867507"/>
                <a:ext cx="2078567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FF7EA8A-E4F4-4EEC-82DB-327BE996DA33}"/>
              </a:ext>
            </a:extLst>
          </p:cNvPr>
          <p:cNvSpPr/>
          <p:nvPr/>
        </p:nvSpPr>
        <p:spPr>
          <a:xfrm>
            <a:off x="3654668" y="1838049"/>
            <a:ext cx="1845734" cy="667418"/>
          </a:xfrm>
          <a:custGeom>
            <a:avLst/>
            <a:gdLst>
              <a:gd name="connsiteX0" fmla="*/ 0 w 1845734"/>
              <a:gd name="connsiteY0" fmla="*/ 0 h 667418"/>
              <a:gd name="connsiteX1" fmla="*/ 1845734 w 1845734"/>
              <a:gd name="connsiteY1" fmla="*/ 0 h 667418"/>
              <a:gd name="connsiteX2" fmla="*/ 1845734 w 1845734"/>
              <a:gd name="connsiteY2" fmla="*/ 667418 h 667418"/>
              <a:gd name="connsiteX3" fmla="*/ 0 w 1845734"/>
              <a:gd name="connsiteY3" fmla="*/ 667418 h 667418"/>
              <a:gd name="connsiteX4" fmla="*/ 0 w 1845734"/>
              <a:gd name="connsiteY4" fmla="*/ 0 h 6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5734" h="667418" extrusionOk="0">
                <a:moveTo>
                  <a:pt x="0" y="0"/>
                </a:moveTo>
                <a:cubicBezTo>
                  <a:pt x="450819" y="-134731"/>
                  <a:pt x="1444787" y="-141341"/>
                  <a:pt x="1845734" y="0"/>
                </a:cubicBezTo>
                <a:cubicBezTo>
                  <a:pt x="1896344" y="163147"/>
                  <a:pt x="1819629" y="363606"/>
                  <a:pt x="1845734" y="667418"/>
                </a:cubicBezTo>
                <a:cubicBezTo>
                  <a:pt x="1532135" y="596313"/>
                  <a:pt x="801481" y="578414"/>
                  <a:pt x="0" y="667418"/>
                </a:cubicBezTo>
                <a:cubicBezTo>
                  <a:pt x="-31911" y="588131"/>
                  <a:pt x="22723" y="30252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8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382764" y="2747053"/>
            <a:ext cx="432023" cy="568914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specific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population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growth</a:t>
                </a:r>
                <a:r>
                  <a:rPr lang="it-IT" dirty="0">
                    <a:solidFill>
                      <a:schemeClr val="bg1"/>
                    </a:solidFill>
                  </a:rPr>
                  <a:t> rate of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determined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1104078"/>
                <a:ext cx="8098259" cy="325089"/>
              </a:xfrm>
              <a:prstGeom prst="rect">
                <a:avLst/>
              </a:prstGeom>
              <a:blipFill>
                <a:blip r:embed="rId4"/>
                <a:stretch>
                  <a:fillRect l="-226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CDBC0F-D02F-40BF-BA33-5C3A6894DE3B}"/>
              </a:ext>
            </a:extLst>
          </p:cNvPr>
          <p:cNvSpPr txBox="1"/>
          <p:nvPr/>
        </p:nvSpPr>
        <p:spPr>
          <a:xfrm>
            <a:off x="875883" y="3118116"/>
            <a:ext cx="470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We are </a:t>
            </a:r>
            <a:r>
              <a:rPr lang="it-IT" dirty="0" err="1">
                <a:solidFill>
                  <a:schemeClr val="bg1"/>
                </a:solidFill>
              </a:rPr>
              <a:t>interested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b="1" dirty="0">
                <a:solidFill>
                  <a:schemeClr val="bg1"/>
                </a:solidFill>
              </a:rPr>
              <a:t>feedback loop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  <a:hlinkClick r:id="rId5" action="ppaction://hlinksldjump"/>
              </a:rPr>
              <a:t>equilibrium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/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𝜇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B83ECF6-A335-40D9-85D7-6CEC5862D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58" y="3773828"/>
                <a:ext cx="724162" cy="358368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/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{</m:t>
                          </m:r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𝑇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EAAB9F5-EB6E-4B93-8730-4C537C7D4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68" y="3044885"/>
                <a:ext cx="724162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/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{</m:t>
                      </m:r>
                      <m:sSub>
                        <m:sSubPr>
                          <m:ctrlP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h</m:t>
                          </m:r>
                        </m:e>
                        <m:sub>
                          <m:r>
                            <a:rPr kumimoji="0" lang="it-IT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EEA18EC-95B1-4EE7-AA0D-3CE4CC2D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41" y="3035444"/>
                <a:ext cx="724162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oogle Shape;327;p37">
            <a:extLst>
              <a:ext uri="{FF2B5EF4-FFF2-40B4-BE49-F238E27FC236}">
                <a16:creationId xmlns:a16="http://schemas.microsoft.com/office/drawing/2014/main" id="{3E305C35-96CD-4CD6-B64E-371609B3E51B}"/>
              </a:ext>
            </a:extLst>
          </p:cNvPr>
          <p:cNvGrpSpPr/>
          <p:nvPr/>
        </p:nvGrpSpPr>
        <p:grpSpPr>
          <a:xfrm rot="11878973" flipV="1">
            <a:off x="5957214" y="3478929"/>
            <a:ext cx="526785" cy="470209"/>
            <a:chOff x="1113100" y="2199475"/>
            <a:chExt cx="801900" cy="709925"/>
          </a:xfrm>
        </p:grpSpPr>
        <p:sp>
          <p:nvSpPr>
            <p:cNvPr id="18" name="Google Shape;328;p37">
              <a:extLst>
                <a:ext uri="{FF2B5EF4-FFF2-40B4-BE49-F238E27FC236}">
                  <a16:creationId xmlns:a16="http://schemas.microsoft.com/office/drawing/2014/main" id="{D3388FBE-265C-4299-9A6D-F548ECD7C16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9;p37">
              <a:extLst>
                <a:ext uri="{FF2B5EF4-FFF2-40B4-BE49-F238E27FC236}">
                  <a16:creationId xmlns:a16="http://schemas.microsoft.com/office/drawing/2014/main" id="{CD4B3422-9BB4-42ED-9AA7-36036034D9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27;p37">
            <a:extLst>
              <a:ext uri="{FF2B5EF4-FFF2-40B4-BE49-F238E27FC236}">
                <a16:creationId xmlns:a16="http://schemas.microsoft.com/office/drawing/2014/main" id="{3BFA55A5-85E7-4E9B-9662-844A63E0E3DC}"/>
              </a:ext>
            </a:extLst>
          </p:cNvPr>
          <p:cNvGrpSpPr/>
          <p:nvPr/>
        </p:nvGrpSpPr>
        <p:grpSpPr>
          <a:xfrm rot="5400000" flipV="1">
            <a:off x="6845146" y="3535032"/>
            <a:ext cx="640472" cy="411139"/>
            <a:chOff x="1113100" y="2199475"/>
            <a:chExt cx="801900" cy="709925"/>
          </a:xfrm>
        </p:grpSpPr>
        <p:sp>
          <p:nvSpPr>
            <p:cNvPr id="22" name="Google Shape;328;p37">
              <a:extLst>
                <a:ext uri="{FF2B5EF4-FFF2-40B4-BE49-F238E27FC236}">
                  <a16:creationId xmlns:a16="http://schemas.microsoft.com/office/drawing/2014/main" id="{78913112-3D6D-4F00-8048-FED0493B247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1307318F-10DC-4927-B566-360B2A7A33E5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9397671" flipV="1">
            <a:off x="6331395" y="2756448"/>
            <a:ext cx="736081" cy="557992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563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5095023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From </a:t>
            </a:r>
            <a:r>
              <a:rPr lang="it-IT" sz="3200" dirty="0" err="1"/>
              <a:t>outside</a:t>
            </a:r>
            <a:r>
              <a:rPr lang="it-IT" sz="3200" dirty="0"/>
              <a:t> to inside</a:t>
            </a:r>
          </a:p>
        </p:txBody>
      </p:sp>
      <p:sp>
        <p:nvSpPr>
          <p:cNvPr id="303" name="Segnaposto numero diapositiva 3">
            <a:extLst>
              <a:ext uri="{FF2B5EF4-FFF2-40B4-BE49-F238E27FC236}">
                <a16:creationId xmlns:a16="http://schemas.microsoft.com/office/drawing/2014/main" id="{2718B415-0957-47D0-B48D-52C8F1F7D5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17</a:t>
            </a:fld>
            <a:endParaRPr lang="it-CH" dirty="0"/>
          </a:p>
        </p:txBody>
      </p:sp>
      <p:sp>
        <p:nvSpPr>
          <p:cNvPr id="310" name="Google Shape;391;p38">
            <a:extLst>
              <a:ext uri="{FF2B5EF4-FFF2-40B4-BE49-F238E27FC236}">
                <a16:creationId xmlns:a16="http://schemas.microsoft.com/office/drawing/2014/main" id="{0AD5B6CF-C17C-4FDB-93D1-F6C51C44E163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CBE3770-7E8B-49CD-A7AD-02FA672EFAB2}"/>
              </a:ext>
            </a:extLst>
          </p:cNvPr>
          <p:cNvSpPr txBox="1"/>
          <p:nvPr/>
        </p:nvSpPr>
        <p:spPr>
          <a:xfrm>
            <a:off x="1176245" y="2939628"/>
            <a:ext cx="461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Simple model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Organisms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could</a:t>
            </a:r>
            <a:r>
              <a:rPr lang="it-IT" dirty="0">
                <a:solidFill>
                  <a:schemeClr val="bg1"/>
                </a:solidFill>
              </a:rPr>
              <a:t> share the </a:t>
            </a:r>
            <a:r>
              <a:rPr lang="it-IT" dirty="0" err="1">
                <a:solidFill>
                  <a:schemeClr val="bg1"/>
                </a:solidFill>
              </a:rPr>
              <a:t>fixed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total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influx</a:t>
            </a:r>
            <a:r>
              <a:rPr lang="it-IT" dirty="0">
                <a:solidFill>
                  <a:schemeClr val="bg1"/>
                </a:solidFill>
              </a:rPr>
              <a:t> of resource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/>
              <p:nvPr/>
            </p:nvSpPr>
            <p:spPr>
              <a:xfrm>
                <a:off x="3833611" y="1344914"/>
                <a:ext cx="162115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D3E6015-6438-4AFD-AD66-58FC45E74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11" y="1344914"/>
                <a:ext cx="162115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A043EC4-5EA2-4A2D-8734-DE524BBDC225}"/>
              </a:ext>
            </a:extLst>
          </p:cNvPr>
          <p:cNvSpPr txBox="1"/>
          <p:nvPr/>
        </p:nvSpPr>
        <p:spPr>
          <a:xfrm>
            <a:off x="2124529" y="1873587"/>
            <a:ext cx="489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FFFFFF"/>
                </a:solidFill>
              </a:rPr>
              <a:t>Resource </a:t>
            </a:r>
            <a:r>
              <a:rPr lang="it-IT" b="1" dirty="0" err="1">
                <a:solidFill>
                  <a:srgbClr val="FFFFFF"/>
                </a:solidFill>
              </a:rPr>
              <a:t>depletion</a:t>
            </a:r>
            <a:r>
              <a:rPr lang="it-IT" b="1" dirty="0">
                <a:solidFill>
                  <a:srgbClr val="FFFFFF"/>
                </a:solidFill>
              </a:rPr>
              <a:t> rule</a:t>
            </a:r>
            <a:r>
              <a:rPr lang="it-IT" dirty="0">
                <a:solidFill>
                  <a:srgbClr val="FFFFFF"/>
                </a:solidFill>
              </a:rPr>
              <a:t> in general </a:t>
            </a:r>
            <a:r>
              <a:rPr lang="it-IT" dirty="0" err="1">
                <a:solidFill>
                  <a:srgbClr val="FFFFFF"/>
                </a:solidFill>
              </a:rPr>
              <a:t>is</a:t>
            </a:r>
            <a:r>
              <a:rPr lang="it-IT" dirty="0">
                <a:solidFill>
                  <a:srgbClr val="FFFFFF"/>
                </a:solidFill>
              </a:rPr>
              <a:t> an </a:t>
            </a:r>
            <a:r>
              <a:rPr lang="it-IT" dirty="0" err="1">
                <a:solidFill>
                  <a:srgbClr val="FFFFFF"/>
                </a:solidFill>
              </a:rPr>
              <a:t>arbitrary</a:t>
            </a:r>
            <a:r>
              <a:rPr lang="it-IT" dirty="0">
                <a:solidFill>
                  <a:srgbClr val="FFFFFF"/>
                </a:solidFill>
              </a:rPr>
              <a:t> d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ecreasing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different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resource  </a:t>
            </a:r>
            <a:endParaRPr lang="it-IT" dirty="0"/>
          </a:p>
        </p:txBody>
      </p:sp>
      <p:grpSp>
        <p:nvGrpSpPr>
          <p:cNvPr id="4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7371636" flipH="1" flipV="1">
            <a:off x="599333" y="2564174"/>
            <a:ext cx="432023" cy="568914"/>
            <a:chOff x="1113100" y="2199475"/>
            <a:chExt cx="801900" cy="709925"/>
          </a:xfrm>
        </p:grpSpPr>
        <p:sp>
          <p:nvSpPr>
            <p:cNvPr id="51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4" y="2854568"/>
                <a:ext cx="79573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/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bg1"/>
                    </a:solidFill>
                  </a:rPr>
                  <a:t>Mac Arthur model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dinamical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renewal</a:t>
                </a:r>
                <a:r>
                  <a:rPr lang="it-IT" i="1" dirty="0">
                    <a:solidFill>
                      <a:schemeClr val="bg1"/>
                    </a:solidFill>
                  </a:rPr>
                  <a:t>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maximal</a:t>
                </a:r>
                <a:r>
                  <a:rPr lang="it-IT" dirty="0">
                    <a:solidFill>
                      <a:schemeClr val="bg1"/>
                    </a:solidFill>
                  </a:rPr>
                  <a:t> availability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CBE3770-7E8B-49CD-A7AD-02FA672EF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44" y="3613201"/>
                <a:ext cx="4618475" cy="523220"/>
              </a:xfrm>
              <a:prstGeom prst="rect">
                <a:avLst/>
              </a:prstGeom>
              <a:blipFill>
                <a:blip r:embed="rId5"/>
                <a:stretch>
                  <a:fillRect l="-396" t="-2326" b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tangolo 53"/>
              <p:cNvSpPr/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Rettango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99" y="3572818"/>
                <a:ext cx="1403461" cy="532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059359"/>
            <a:ext cx="396520" cy="94342"/>
            <a:chOff x="271125" y="812725"/>
            <a:chExt cx="766525" cy="221725"/>
          </a:xfrm>
        </p:grpSpPr>
        <p:sp>
          <p:nvSpPr>
            <p:cNvPr id="56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30;p37">
            <a:extLst>
              <a:ext uri="{FF2B5EF4-FFF2-40B4-BE49-F238E27FC236}">
                <a16:creationId xmlns:a16="http://schemas.microsoft.com/office/drawing/2014/main" id="{A678BF69-AD14-420F-B33A-8B6E552D61C1}"/>
              </a:ext>
            </a:extLst>
          </p:cNvPr>
          <p:cNvGrpSpPr/>
          <p:nvPr/>
        </p:nvGrpSpPr>
        <p:grpSpPr>
          <a:xfrm>
            <a:off x="5790686" y="3792666"/>
            <a:ext cx="396520" cy="94342"/>
            <a:chOff x="271125" y="812725"/>
            <a:chExt cx="766525" cy="221725"/>
          </a:xfrm>
        </p:grpSpPr>
        <p:sp>
          <p:nvSpPr>
            <p:cNvPr id="59" name="Google Shape;331;p37">
              <a:extLst>
                <a:ext uri="{FF2B5EF4-FFF2-40B4-BE49-F238E27FC236}">
                  <a16:creationId xmlns:a16="http://schemas.microsoft.com/office/drawing/2014/main" id="{4AF0A5B9-A07E-482B-AD11-F2A3E39E445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;p37">
              <a:extLst>
                <a:ext uri="{FF2B5EF4-FFF2-40B4-BE49-F238E27FC236}">
                  <a16:creationId xmlns:a16="http://schemas.microsoft.com/office/drawing/2014/main" id="{71654910-AB32-444C-8F5E-EBABFC7BCD9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2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180297" y="2600185"/>
            <a:ext cx="6783405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geometrical</a:t>
            </a:r>
            <a:r>
              <a:rPr lang="it-IT" sz="3600" dirty="0"/>
              <a:t> </a:t>
            </a:r>
            <a:r>
              <a:rPr lang="it-IT" sz="3600" dirty="0" err="1"/>
              <a:t>description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328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resouces</a:t>
                </a:r>
                <a:r>
                  <a:rPr lang="it-IT" b="1" dirty="0">
                    <a:solidFill>
                      <a:schemeClr val="bg1"/>
                    </a:solidFill>
                  </a:rPr>
                  <a:t> availability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0" y="1165044"/>
                <a:ext cx="6521351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775490" cy="816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803454" y="158095"/>
            <a:ext cx="8340546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Resource Competition Model</a:t>
            </a:r>
            <a:endParaRPr sz="3200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80E254D-CE15-0741-9067-65FB08E7D5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8472" y="1050932"/>
            <a:ext cx="5068419" cy="24983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Introduction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>
                <a:latin typeface="+mn-lt"/>
              </a:rPr>
              <a:t>Theory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the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model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Results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and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new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observations</a:t>
            </a:r>
            <a:endParaRPr lang="de-CH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latin typeface="+mn-lt"/>
              </a:rPr>
              <a:t>Conclusions</a:t>
            </a:r>
            <a:endParaRPr lang="de-CH" dirty="0">
              <a:latin typeface="+mn-lt"/>
            </a:endParaRPr>
          </a:p>
        </p:txBody>
      </p:sp>
      <p:sp>
        <p:nvSpPr>
          <p:cNvPr id="7" name="Google Shape;350;p38">
            <a:extLst>
              <a:ext uri="{FF2B5EF4-FFF2-40B4-BE49-F238E27FC236}">
                <a16:creationId xmlns:a16="http://schemas.microsoft.com/office/drawing/2014/main" id="{50B3F90B-FC26-452C-AD30-C155FEB4304F}"/>
              </a:ext>
            </a:extLst>
          </p:cNvPr>
          <p:cNvSpPr/>
          <p:nvPr/>
        </p:nvSpPr>
        <p:spPr>
          <a:xfrm>
            <a:off x="184265" y="182277"/>
            <a:ext cx="520070" cy="69093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8A95C36A-8C9E-4C66-9458-9518FB340649}"/>
              </a:ext>
            </a:extLst>
          </p:cNvPr>
          <p:cNvGrpSpPr/>
          <p:nvPr/>
        </p:nvGrpSpPr>
        <p:grpSpPr>
          <a:xfrm>
            <a:off x="675125" y="3912054"/>
            <a:ext cx="712454" cy="171158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7C36B0ED-2D61-4C95-A8E6-60CF2D73CBA8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BC26F770-685A-48DC-8FB9-5B53B9EB84F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6A2E75-8D86-45BC-9024-CD9BB4E1D449}"/>
              </a:ext>
            </a:extLst>
          </p:cNvPr>
          <p:cNvSpPr txBox="1"/>
          <p:nvPr/>
        </p:nvSpPr>
        <p:spPr>
          <a:xfrm>
            <a:off x="1768671" y="3674468"/>
            <a:ext cx="667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“Collective Phase in Resource Competition in a Highly Diverse Ecosystem”, Tikhonov and </a:t>
            </a:r>
            <a:r>
              <a:rPr lang="en-US" sz="1800" dirty="0" err="1">
                <a:solidFill>
                  <a:schemeClr val="bg1"/>
                </a:solidFill>
              </a:rPr>
              <a:t>Monasson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/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inside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outside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least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surface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</m:t>
                              </m:r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75D441-B8F3-4F19-8B57-CEF644E9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44" y="3169343"/>
                <a:ext cx="3688638" cy="13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10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2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3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4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846350" y="4068059"/>
            <a:ext cx="2747983" cy="52186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/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vectors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-</a:t>
                </a:r>
                <a:r>
                  <a:rPr lang="it-IT" dirty="0" err="1">
                    <a:solidFill>
                      <a:schemeClr val="bg1"/>
                    </a:solidFill>
                  </a:rPr>
                  <a:t>dimensional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    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hyperplane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40E7989-E0D0-4B10-90D3-BCCBA812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71" y="1165044"/>
                <a:ext cx="4425188" cy="806888"/>
              </a:xfrm>
              <a:prstGeom prst="rect">
                <a:avLst/>
              </a:prstGeom>
              <a:blipFill>
                <a:blip r:embed="rId3"/>
                <a:stretch>
                  <a:fillRect b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237610" y="1254382"/>
            <a:ext cx="130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Consider: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E11764-9EBB-4261-9587-39FAF02C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6" y="1165044"/>
            <a:ext cx="170703" cy="530398"/>
          </a:xfrm>
          <a:prstGeom prst="rect">
            <a:avLst/>
          </a:prstGeom>
        </p:spPr>
      </p:pic>
      <p:pic>
        <p:nvPicPr>
          <p:cNvPr id="8" name="Input penna 7">
            <a:extLst>
              <a:ext uri="{FF2B5EF4-FFF2-40B4-BE49-F238E27FC236}">
                <a16:creationId xmlns:a16="http://schemas.microsoft.com/office/drawing/2014/main" id="{8BA9C200-57BC-423B-B859-FE61AF55DD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72496" y="1552933"/>
            <a:ext cx="174440" cy="498255"/>
          </a:xfrm>
          <a:prstGeom prst="rect">
            <a:avLst/>
          </a:prstGeom>
        </p:spPr>
      </p:pic>
      <p:grpSp>
        <p:nvGrpSpPr>
          <p:cNvPr id="9" name="Google Shape;330;p37">
            <a:extLst>
              <a:ext uri="{FF2B5EF4-FFF2-40B4-BE49-F238E27FC236}">
                <a16:creationId xmlns:a16="http://schemas.microsoft.com/office/drawing/2014/main" id="{F0802921-14F2-4299-A5BD-D2BF2F5FA1C4}"/>
              </a:ext>
            </a:extLst>
          </p:cNvPr>
          <p:cNvGrpSpPr/>
          <p:nvPr/>
        </p:nvGrpSpPr>
        <p:grpSpPr>
          <a:xfrm>
            <a:off x="1932049" y="1367428"/>
            <a:ext cx="396520" cy="94342"/>
            <a:chOff x="271125" y="812725"/>
            <a:chExt cx="766525" cy="221725"/>
          </a:xfrm>
        </p:grpSpPr>
        <p:sp>
          <p:nvSpPr>
            <p:cNvPr id="10" name="Google Shape;331;p37">
              <a:extLst>
                <a:ext uri="{FF2B5EF4-FFF2-40B4-BE49-F238E27FC236}">
                  <a16:creationId xmlns:a16="http://schemas.microsoft.com/office/drawing/2014/main" id="{6F9B32EC-7458-41BE-BE02-DB8C21A18B5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7">
              <a:extLst>
                <a:ext uri="{FF2B5EF4-FFF2-40B4-BE49-F238E27FC236}">
                  <a16:creationId xmlns:a16="http://schemas.microsoft.com/office/drawing/2014/main" id="{5FD9708B-BE03-4853-B6F4-DD9ACA89EFD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B3DE1E22-7002-4304-AA8D-C98E36D7C2C5}"/>
              </a:ext>
            </a:extLst>
          </p:cNvPr>
          <p:cNvGrpSpPr/>
          <p:nvPr/>
        </p:nvGrpSpPr>
        <p:grpSpPr>
          <a:xfrm>
            <a:off x="2564729" y="1743673"/>
            <a:ext cx="396520" cy="94342"/>
            <a:chOff x="271125" y="812725"/>
            <a:chExt cx="766525" cy="221725"/>
          </a:xfrm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4B6E0F79-6C95-4FEA-B43C-E34C4DBC6B9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8A7B618F-28AC-4A15-AF59-AAF5075BD3A8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/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1D3DEEE-78F2-4668-835B-22AB972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0" y="2103566"/>
                <a:ext cx="2268242" cy="816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ttangolo con un angolo ritagliato 40">
            <a:extLst>
              <a:ext uri="{FF2B5EF4-FFF2-40B4-BE49-F238E27FC236}">
                <a16:creationId xmlns:a16="http://schemas.microsoft.com/office/drawing/2014/main" id="{29B539C1-2E91-41E2-94F9-C31913C1E454}"/>
              </a:ext>
            </a:extLst>
          </p:cNvPr>
          <p:cNvSpPr/>
          <p:nvPr/>
        </p:nvSpPr>
        <p:spPr>
          <a:xfrm>
            <a:off x="483877" y="3344361"/>
            <a:ext cx="1640743" cy="1518267"/>
          </a:xfrm>
          <a:custGeom>
            <a:avLst/>
            <a:gdLst>
              <a:gd name="connsiteX0" fmla="*/ 0 w 1743084"/>
              <a:gd name="connsiteY0" fmla="*/ 0 h 1518267"/>
              <a:gd name="connsiteX1" fmla="*/ 1490034 w 1743084"/>
              <a:gd name="connsiteY1" fmla="*/ 0 h 1518267"/>
              <a:gd name="connsiteX2" fmla="*/ 1743084 w 1743084"/>
              <a:gd name="connsiteY2" fmla="*/ 253050 h 1518267"/>
              <a:gd name="connsiteX3" fmla="*/ 1743084 w 1743084"/>
              <a:gd name="connsiteY3" fmla="*/ 1518267 h 1518267"/>
              <a:gd name="connsiteX4" fmla="*/ 0 w 1743084"/>
              <a:gd name="connsiteY4" fmla="*/ 1518267 h 1518267"/>
              <a:gd name="connsiteX5" fmla="*/ 0 w 1743084"/>
              <a:gd name="connsiteY5" fmla="*/ 0 h 1518267"/>
              <a:gd name="connsiteX0" fmla="*/ 0 w 1750341"/>
              <a:gd name="connsiteY0" fmla="*/ 0 h 1518267"/>
              <a:gd name="connsiteX1" fmla="*/ 1490034 w 1750341"/>
              <a:gd name="connsiteY1" fmla="*/ 0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7257 h 1525524"/>
              <a:gd name="connsiteX1" fmla="*/ 1410206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7257 h 1525524"/>
              <a:gd name="connsiteX1" fmla="*/ 1361370 w 1750341"/>
              <a:gd name="connsiteY1" fmla="*/ 0 h 1525524"/>
              <a:gd name="connsiteX2" fmla="*/ 1750341 w 1750341"/>
              <a:gd name="connsiteY2" fmla="*/ 811850 h 1525524"/>
              <a:gd name="connsiteX3" fmla="*/ 1743084 w 1750341"/>
              <a:gd name="connsiteY3" fmla="*/ 1525524 h 1525524"/>
              <a:gd name="connsiteX4" fmla="*/ 0 w 1750341"/>
              <a:gd name="connsiteY4" fmla="*/ 1525524 h 1525524"/>
              <a:gd name="connsiteX5" fmla="*/ 0 w 1750341"/>
              <a:gd name="connsiteY5" fmla="*/ 7257 h 1525524"/>
              <a:gd name="connsiteX0" fmla="*/ 0 w 1750341"/>
              <a:gd name="connsiteY0" fmla="*/ 0 h 1518267"/>
              <a:gd name="connsiteX1" fmla="*/ 1361370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0341"/>
              <a:gd name="connsiteY0" fmla="*/ 0 h 1518267"/>
              <a:gd name="connsiteX1" fmla="*/ 1385788 w 1750341"/>
              <a:gd name="connsiteY1" fmla="*/ 363 h 1518267"/>
              <a:gd name="connsiteX2" fmla="*/ 1750341 w 1750341"/>
              <a:gd name="connsiteY2" fmla="*/ 804593 h 1518267"/>
              <a:gd name="connsiteX3" fmla="*/ 1743084 w 1750341"/>
              <a:gd name="connsiteY3" fmla="*/ 1518267 h 1518267"/>
              <a:gd name="connsiteX4" fmla="*/ 0 w 1750341"/>
              <a:gd name="connsiteY4" fmla="*/ 1518267 h 1518267"/>
              <a:gd name="connsiteX5" fmla="*/ 0 w 1750341"/>
              <a:gd name="connsiteY5" fmla="*/ 0 h 1518267"/>
              <a:gd name="connsiteX0" fmla="*/ 0 w 1752566"/>
              <a:gd name="connsiteY0" fmla="*/ 0 h 1518267"/>
              <a:gd name="connsiteX1" fmla="*/ 1385788 w 1752566"/>
              <a:gd name="connsiteY1" fmla="*/ 363 h 1518267"/>
              <a:gd name="connsiteX2" fmla="*/ 1752566 w 1752566"/>
              <a:gd name="connsiteY2" fmla="*/ 912904 h 1518267"/>
              <a:gd name="connsiteX3" fmla="*/ 1743084 w 1752566"/>
              <a:gd name="connsiteY3" fmla="*/ 1518267 h 1518267"/>
              <a:gd name="connsiteX4" fmla="*/ 0 w 1752566"/>
              <a:gd name="connsiteY4" fmla="*/ 1518267 h 1518267"/>
              <a:gd name="connsiteX5" fmla="*/ 0 w 1752566"/>
              <a:gd name="connsiteY5" fmla="*/ 0 h 15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566" h="1518267">
                <a:moveTo>
                  <a:pt x="0" y="0"/>
                </a:moveTo>
                <a:lnTo>
                  <a:pt x="1385788" y="363"/>
                </a:lnTo>
                <a:lnTo>
                  <a:pt x="1752566" y="912904"/>
                </a:lnTo>
                <a:lnTo>
                  <a:pt x="1743084" y="1518267"/>
                </a:lnTo>
                <a:lnTo>
                  <a:pt x="0" y="151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CDBC40B-9885-4558-A3A1-4D76D2F0B7DB}"/>
              </a:ext>
            </a:extLst>
          </p:cNvPr>
          <p:cNvCxnSpPr/>
          <p:nvPr/>
        </p:nvCxnSpPr>
        <p:spPr>
          <a:xfrm>
            <a:off x="477315" y="4858800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36AC19B-E6AC-41D6-BA56-C775461C63FA}"/>
              </a:ext>
            </a:extLst>
          </p:cNvPr>
          <p:cNvCxnSpPr>
            <a:cxnSpLocks/>
          </p:cNvCxnSpPr>
          <p:nvPr/>
        </p:nvCxnSpPr>
        <p:spPr>
          <a:xfrm flipV="1">
            <a:off x="477315" y="281228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/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154CEA2E-10AA-4BF0-81EC-7D0D63DF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2704564"/>
                <a:ext cx="227690" cy="215444"/>
              </a:xfrm>
              <a:prstGeom prst="rect">
                <a:avLst/>
              </a:prstGeom>
              <a:blipFill>
                <a:blip r:embed="rId7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/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1FE9016-5512-47BC-A37A-5C993D8F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4858800"/>
                <a:ext cx="231858" cy="215444"/>
              </a:xfrm>
              <a:prstGeom prst="rect">
                <a:avLst/>
              </a:prstGeom>
              <a:blipFill>
                <a:blip r:embed="rId8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BC91050-F035-4D4F-B5A2-6E2D8C75BEA7}"/>
              </a:ext>
            </a:extLst>
          </p:cNvPr>
          <p:cNvCxnSpPr>
            <a:cxnSpLocks/>
          </p:cNvCxnSpPr>
          <p:nvPr/>
        </p:nvCxnSpPr>
        <p:spPr>
          <a:xfrm flipV="1">
            <a:off x="477315" y="4106398"/>
            <a:ext cx="0" cy="75240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E5F2E9-5CF4-4164-A394-AFE23E7E0B2E}"/>
              </a:ext>
            </a:extLst>
          </p:cNvPr>
          <p:cNvCxnSpPr>
            <a:cxnSpLocks/>
          </p:cNvCxnSpPr>
          <p:nvPr/>
        </p:nvCxnSpPr>
        <p:spPr>
          <a:xfrm flipV="1">
            <a:off x="477314" y="4855122"/>
            <a:ext cx="802047" cy="368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/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4FA173A2-1C33-428B-B815-9B26403E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1" y="3998676"/>
                <a:ext cx="221856" cy="215444"/>
              </a:xfrm>
              <a:prstGeom prst="rect">
                <a:avLst/>
              </a:prstGeom>
              <a:blipFill>
                <a:blip r:embed="rId9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/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6148A13B-537F-4238-9F66-027F49A8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19" y="4890808"/>
                <a:ext cx="226024" cy="215444"/>
              </a:xfrm>
              <a:prstGeom prst="rect">
                <a:avLst/>
              </a:prstGeom>
              <a:blipFill>
                <a:blip r:embed="rId10"/>
                <a:stretch>
                  <a:fillRect l="-8108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/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EF7266A3-7ADF-4FC5-8540-87BCD50F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9" y="4374479"/>
                <a:ext cx="297197" cy="215444"/>
              </a:xfrm>
              <a:prstGeom prst="rect">
                <a:avLst/>
              </a:prstGeom>
              <a:blipFill>
                <a:blip r:embed="rId11"/>
                <a:stretch>
                  <a:fillRect l="-8333" r="-208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/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440F9D5-9FAC-4334-B137-0580788C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57" y="3940783"/>
                <a:ext cx="197170" cy="246221"/>
              </a:xfrm>
              <a:prstGeom prst="rect">
                <a:avLst/>
              </a:prstGeom>
              <a:blipFill>
                <a:blip r:embed="rId12"/>
                <a:stretch>
                  <a:fillRect l="-21875" r="-18750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6E8300A2-7F6B-4003-9027-16AB24318594}"/>
              </a:ext>
            </a:extLst>
          </p:cNvPr>
          <p:cNvCxnSpPr>
            <a:cxnSpLocks/>
          </p:cNvCxnSpPr>
          <p:nvPr/>
        </p:nvCxnSpPr>
        <p:spPr>
          <a:xfrm flipV="1">
            <a:off x="479711" y="4068059"/>
            <a:ext cx="1893631" cy="7852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E95148-1016-4CE0-A443-E1DAA47B57A6}"/>
              </a:ext>
            </a:extLst>
          </p:cNvPr>
          <p:cNvCxnSpPr>
            <a:cxnSpLocks/>
          </p:cNvCxnSpPr>
          <p:nvPr/>
        </p:nvCxnSpPr>
        <p:spPr>
          <a:xfrm flipV="1">
            <a:off x="477314" y="4593601"/>
            <a:ext cx="623040" cy="26152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8A4759EB-2BB1-4101-AF24-127B062A7F7D}"/>
              </a:ext>
            </a:extLst>
          </p:cNvPr>
          <p:cNvCxnSpPr>
            <a:cxnSpLocks/>
          </p:cNvCxnSpPr>
          <p:nvPr/>
        </p:nvCxnSpPr>
        <p:spPr>
          <a:xfrm>
            <a:off x="1767235" y="3316181"/>
            <a:ext cx="399968" cy="10582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667593-3476-4A64-A746-402911E2EA0F}"/>
              </a:ext>
            </a:extLst>
          </p:cNvPr>
          <p:cNvSpPr txBox="1"/>
          <p:nvPr/>
        </p:nvSpPr>
        <p:spPr>
          <a:xfrm>
            <a:off x="878337" y="2357898"/>
            <a:ext cx="3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define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i="1" dirty="0" err="1">
                <a:solidFill>
                  <a:schemeClr val="bg1"/>
                </a:solidFill>
              </a:rPr>
              <a:t>Unsustainable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Region</a:t>
            </a:r>
            <a:r>
              <a:rPr lang="it-IT" i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35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2222332"/>
            <a:ext cx="340970" cy="306977"/>
            <a:chOff x="1113100" y="2199475"/>
            <a:chExt cx="801900" cy="709925"/>
          </a:xfrm>
        </p:grpSpPr>
        <p:sp>
          <p:nvSpPr>
            <p:cNvPr id="36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/>
              <p:nvPr/>
            </p:nvSpPr>
            <p:spPr>
              <a:xfrm>
                <a:off x="4053434" y="3305974"/>
                <a:ext cx="4103975" cy="1093892"/>
              </a:xfrm>
              <a:custGeom>
                <a:avLst/>
                <a:gdLst>
                  <a:gd name="connsiteX0" fmla="*/ 0 w 4103975"/>
                  <a:gd name="connsiteY0" fmla="*/ 0 h 1093892"/>
                  <a:gd name="connsiteX1" fmla="*/ 4103975 w 4103975"/>
                  <a:gd name="connsiteY1" fmla="*/ 0 h 1093892"/>
                  <a:gd name="connsiteX2" fmla="*/ 4103975 w 4103975"/>
                  <a:gd name="connsiteY2" fmla="*/ 1093892 h 1093892"/>
                  <a:gd name="connsiteX3" fmla="*/ 0 w 4103975"/>
                  <a:gd name="connsiteY3" fmla="*/ 1093892 h 1093892"/>
                  <a:gd name="connsiteX4" fmla="*/ 0 w 4103975"/>
                  <a:gd name="connsiteY4" fmla="*/ 0 h 109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3975" h="1093892" extrusionOk="0">
                    <a:moveTo>
                      <a:pt x="0" y="0"/>
                    </a:moveTo>
                    <a:cubicBezTo>
                      <a:pt x="1910814" y="118645"/>
                      <a:pt x="3489275" y="116012"/>
                      <a:pt x="4103975" y="0"/>
                    </a:cubicBezTo>
                    <a:cubicBezTo>
                      <a:pt x="4093487" y="505663"/>
                      <a:pt x="4192741" y="675182"/>
                      <a:pt x="4103975" y="1093892"/>
                    </a:cubicBezTo>
                    <a:cubicBezTo>
                      <a:pt x="3071628" y="1228492"/>
                      <a:pt x="1901755" y="936696"/>
                      <a:pt x="0" y="1093892"/>
                    </a:cubicBezTo>
                    <a:cubicBezTo>
                      <a:pt x="-41268" y="928644"/>
                      <a:pt x="-44135" y="54500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dirty="0"/>
                  <a:t>At equilibrium: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=0, 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𝑒𝑥𝑡𝑖𝑛𝑐𝑡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𝑠𝑢𝑟𝑣𝑖𝑣𝑎𝑙𝑠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14">
                <a:extLst>
                  <a:ext uri="{FF2B5EF4-FFF2-40B4-BE49-F238E27FC236}">
                    <a16:creationId xmlns:a16="http://schemas.microsoft.com/office/drawing/2014/main" id="{B3BAA5E0-C413-4268-8DEC-0E90FDCCF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34" y="3305974"/>
                <a:ext cx="4103975" cy="1093892"/>
              </a:xfrm>
              <a:custGeom>
                <a:avLst/>
                <a:gdLst>
                  <a:gd name="connsiteX0" fmla="*/ 0 w 2824262"/>
                  <a:gd name="connsiteY0" fmla="*/ 0 h 748720"/>
                  <a:gd name="connsiteX1" fmla="*/ 2824262 w 2824262"/>
                  <a:gd name="connsiteY1" fmla="*/ 0 h 748720"/>
                  <a:gd name="connsiteX2" fmla="*/ 2824262 w 2824262"/>
                  <a:gd name="connsiteY2" fmla="*/ 748720 h 748720"/>
                  <a:gd name="connsiteX3" fmla="*/ 0 w 2824262"/>
                  <a:gd name="connsiteY3" fmla="*/ 748720 h 748720"/>
                  <a:gd name="connsiteX4" fmla="*/ 0 w 2824262"/>
                  <a:gd name="connsiteY4" fmla="*/ 0 h 74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4262" h="748720" extrusionOk="0">
                    <a:moveTo>
                      <a:pt x="0" y="0"/>
                    </a:moveTo>
                    <a:cubicBezTo>
                      <a:pt x="1002449" y="118645"/>
                      <a:pt x="1496426" y="116012"/>
                      <a:pt x="2824262" y="0"/>
                    </a:cubicBezTo>
                    <a:cubicBezTo>
                      <a:pt x="2814301" y="298323"/>
                      <a:pt x="2863483" y="598960"/>
                      <a:pt x="2824262" y="748720"/>
                    </a:cubicBezTo>
                    <a:cubicBezTo>
                      <a:pt x="1848050" y="883320"/>
                      <a:pt x="1217639" y="591524"/>
                      <a:pt x="0" y="748720"/>
                    </a:cubicBezTo>
                    <a:cubicBezTo>
                      <a:pt x="-24370" y="441624"/>
                      <a:pt x="26106" y="277348"/>
                      <a:pt x="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xmlns:a14="http://schemas.microsoft.com/office/drawing/2010/main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0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/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Rettangolo con un angolo ritagliato 40">
                <a:extLst>
                  <a:ext uri="{FF2B5EF4-FFF2-40B4-BE49-F238E27FC236}">
                    <a16:creationId xmlns:a16="http://schemas.microsoft.com/office/drawing/2014/main" id="{68D8691B-01FD-431E-94DD-658B285BA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24" y="3353401"/>
                <a:ext cx="1634132" cy="1518267"/>
              </a:xfrm>
              <a:custGeom>
                <a:avLst/>
                <a:gdLst>
                  <a:gd name="connsiteX0" fmla="*/ 0 w 1743084"/>
                  <a:gd name="connsiteY0" fmla="*/ 0 h 1518267"/>
                  <a:gd name="connsiteX1" fmla="*/ 1490034 w 1743084"/>
                  <a:gd name="connsiteY1" fmla="*/ 0 h 1518267"/>
                  <a:gd name="connsiteX2" fmla="*/ 1743084 w 1743084"/>
                  <a:gd name="connsiteY2" fmla="*/ 253050 h 1518267"/>
                  <a:gd name="connsiteX3" fmla="*/ 1743084 w 1743084"/>
                  <a:gd name="connsiteY3" fmla="*/ 1518267 h 1518267"/>
                  <a:gd name="connsiteX4" fmla="*/ 0 w 1743084"/>
                  <a:gd name="connsiteY4" fmla="*/ 1518267 h 1518267"/>
                  <a:gd name="connsiteX5" fmla="*/ 0 w 1743084"/>
                  <a:gd name="connsiteY5" fmla="*/ 0 h 1518267"/>
                  <a:gd name="connsiteX0" fmla="*/ 0 w 1750341"/>
                  <a:gd name="connsiteY0" fmla="*/ 0 h 1518267"/>
                  <a:gd name="connsiteX1" fmla="*/ 1490034 w 1750341"/>
                  <a:gd name="connsiteY1" fmla="*/ 0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7257 h 1525524"/>
                  <a:gd name="connsiteX1" fmla="*/ 1410206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7257 h 1525524"/>
                  <a:gd name="connsiteX1" fmla="*/ 1361370 w 1750341"/>
                  <a:gd name="connsiteY1" fmla="*/ 0 h 1525524"/>
                  <a:gd name="connsiteX2" fmla="*/ 1750341 w 1750341"/>
                  <a:gd name="connsiteY2" fmla="*/ 811850 h 1525524"/>
                  <a:gd name="connsiteX3" fmla="*/ 1743084 w 1750341"/>
                  <a:gd name="connsiteY3" fmla="*/ 1525524 h 1525524"/>
                  <a:gd name="connsiteX4" fmla="*/ 0 w 1750341"/>
                  <a:gd name="connsiteY4" fmla="*/ 1525524 h 1525524"/>
                  <a:gd name="connsiteX5" fmla="*/ 0 w 1750341"/>
                  <a:gd name="connsiteY5" fmla="*/ 7257 h 1525524"/>
                  <a:gd name="connsiteX0" fmla="*/ 0 w 1750341"/>
                  <a:gd name="connsiteY0" fmla="*/ 0 h 1518267"/>
                  <a:gd name="connsiteX1" fmla="*/ 1361370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0341"/>
                  <a:gd name="connsiteY0" fmla="*/ 0 h 1518267"/>
                  <a:gd name="connsiteX1" fmla="*/ 1385788 w 1750341"/>
                  <a:gd name="connsiteY1" fmla="*/ 363 h 1518267"/>
                  <a:gd name="connsiteX2" fmla="*/ 1750341 w 1750341"/>
                  <a:gd name="connsiteY2" fmla="*/ 804593 h 1518267"/>
                  <a:gd name="connsiteX3" fmla="*/ 1743084 w 1750341"/>
                  <a:gd name="connsiteY3" fmla="*/ 1518267 h 1518267"/>
                  <a:gd name="connsiteX4" fmla="*/ 0 w 1750341"/>
                  <a:gd name="connsiteY4" fmla="*/ 1518267 h 1518267"/>
                  <a:gd name="connsiteX5" fmla="*/ 0 w 1750341"/>
                  <a:gd name="connsiteY5" fmla="*/ 0 h 1518267"/>
                  <a:gd name="connsiteX0" fmla="*/ 0 w 1752566"/>
                  <a:gd name="connsiteY0" fmla="*/ 0 h 1518267"/>
                  <a:gd name="connsiteX1" fmla="*/ 1385788 w 1752566"/>
                  <a:gd name="connsiteY1" fmla="*/ 363 h 1518267"/>
                  <a:gd name="connsiteX2" fmla="*/ 1752566 w 1752566"/>
                  <a:gd name="connsiteY2" fmla="*/ 912904 h 1518267"/>
                  <a:gd name="connsiteX3" fmla="*/ 1743084 w 1752566"/>
                  <a:gd name="connsiteY3" fmla="*/ 1518267 h 1518267"/>
                  <a:gd name="connsiteX4" fmla="*/ 0 w 1752566"/>
                  <a:gd name="connsiteY4" fmla="*/ 1518267 h 1518267"/>
                  <a:gd name="connsiteX5" fmla="*/ 0 w 1752566"/>
                  <a:gd name="connsiteY5" fmla="*/ 0 h 1518267"/>
                  <a:gd name="connsiteX0" fmla="*/ 2420 w 1754986"/>
                  <a:gd name="connsiteY0" fmla="*/ 0 h 1518267"/>
                  <a:gd name="connsiteX1" fmla="*/ 0 w 1754986"/>
                  <a:gd name="connsiteY1" fmla="*/ 4597 h 1518267"/>
                  <a:gd name="connsiteX2" fmla="*/ 1754986 w 1754986"/>
                  <a:gd name="connsiteY2" fmla="*/ 912904 h 1518267"/>
                  <a:gd name="connsiteX3" fmla="*/ 1745504 w 1754986"/>
                  <a:gd name="connsiteY3" fmla="*/ 1518267 h 1518267"/>
                  <a:gd name="connsiteX4" fmla="*/ 2420 w 1754986"/>
                  <a:gd name="connsiteY4" fmla="*/ 1518267 h 1518267"/>
                  <a:gd name="connsiteX5" fmla="*/ 2420 w 1754986"/>
                  <a:gd name="connsiteY5" fmla="*/ 0 h 1518267"/>
                  <a:gd name="connsiteX0" fmla="*/ 2420 w 1745504"/>
                  <a:gd name="connsiteY0" fmla="*/ 0 h 1518267"/>
                  <a:gd name="connsiteX1" fmla="*/ 0 w 1745504"/>
                  <a:gd name="connsiteY1" fmla="*/ 4597 h 1518267"/>
                  <a:gd name="connsiteX2" fmla="*/ 1322121 w 1745504"/>
                  <a:gd name="connsiteY2" fmla="*/ 227104 h 1518267"/>
                  <a:gd name="connsiteX3" fmla="*/ 1745504 w 1745504"/>
                  <a:gd name="connsiteY3" fmla="*/ 1518267 h 1518267"/>
                  <a:gd name="connsiteX4" fmla="*/ 2420 w 1745504"/>
                  <a:gd name="connsiteY4" fmla="*/ 1518267 h 1518267"/>
                  <a:gd name="connsiteX5" fmla="*/ 2420 w 1745504"/>
                  <a:gd name="connsiteY5" fmla="*/ 0 h 151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5504" h="1518267">
                    <a:moveTo>
                      <a:pt x="2420" y="0"/>
                    </a:moveTo>
                    <a:lnTo>
                      <a:pt x="0" y="4597"/>
                    </a:lnTo>
                    <a:lnTo>
                      <a:pt x="1322121" y="227104"/>
                    </a:lnTo>
                    <a:lnTo>
                      <a:pt x="1745504" y="1518267"/>
                    </a:lnTo>
                    <a:lnTo>
                      <a:pt x="2420" y="1518267"/>
                    </a:lnTo>
                    <a:lnTo>
                      <a:pt x="242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E4E404D-3555-4736-B789-0A923D6E0D6B}"/>
              </a:ext>
            </a:extLst>
          </p:cNvPr>
          <p:cNvCxnSpPr/>
          <p:nvPr/>
        </p:nvCxnSpPr>
        <p:spPr>
          <a:xfrm>
            <a:off x="520627" y="4871668"/>
            <a:ext cx="25299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14092B8-5906-47F4-B453-9ED7F06FC247}"/>
              </a:ext>
            </a:extLst>
          </p:cNvPr>
          <p:cNvCxnSpPr>
            <a:cxnSpLocks/>
          </p:cNvCxnSpPr>
          <p:nvPr/>
        </p:nvCxnSpPr>
        <p:spPr>
          <a:xfrm flipV="1">
            <a:off x="520628" y="2821326"/>
            <a:ext cx="0" cy="2046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/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0D84646-09CE-4ACE-80F0-77037BBF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4" y="2713604"/>
                <a:ext cx="227690" cy="215444"/>
              </a:xfrm>
              <a:prstGeom prst="rect">
                <a:avLst/>
              </a:prstGeom>
              <a:blipFill>
                <a:blip r:embed="rId4"/>
                <a:stretch>
                  <a:fillRect l="-18919" r="-2703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/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5729E34-466F-439D-8BB2-430CB2E5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650" y="4867840"/>
                <a:ext cx="231858" cy="215444"/>
              </a:xfrm>
              <a:prstGeom prst="rect">
                <a:avLst/>
              </a:prstGeom>
              <a:blipFill>
                <a:blip r:embed="rId5"/>
                <a:stretch>
                  <a:fillRect l="-15789" r="-2632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/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E0B6782B-AF61-48D2-84E3-ED5088F2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9" y="4266179"/>
                <a:ext cx="221856" cy="215444"/>
              </a:xfrm>
              <a:prstGeom prst="rect">
                <a:avLst/>
              </a:prstGeom>
              <a:blipFill>
                <a:blip r:embed="rId6"/>
                <a:stretch>
                  <a:fillRect l="-8108" b="-1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/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E41F17EB-E416-4187-ABC0-896C28FD5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17" y="4628929"/>
                <a:ext cx="226024" cy="215444"/>
              </a:xfrm>
              <a:prstGeom prst="rect">
                <a:avLst/>
              </a:prstGeom>
              <a:blipFill>
                <a:blip r:embed="rId7"/>
                <a:stretch>
                  <a:fillRect l="-10811" r="-2703"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D216DAA-14FA-4865-BB47-058C175CBE16}"/>
              </a:ext>
            </a:extLst>
          </p:cNvPr>
          <p:cNvCxnSpPr>
            <a:cxnSpLocks/>
          </p:cNvCxnSpPr>
          <p:nvPr/>
        </p:nvCxnSpPr>
        <p:spPr>
          <a:xfrm flipV="1">
            <a:off x="1757145" y="3287612"/>
            <a:ext cx="269082" cy="29410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780712A4-EC6C-4E7F-BC7D-AAC4DD6033C4}"/>
              </a:ext>
            </a:extLst>
          </p:cNvPr>
          <p:cNvCxnSpPr>
            <a:cxnSpLocks/>
          </p:cNvCxnSpPr>
          <p:nvPr/>
        </p:nvCxnSpPr>
        <p:spPr>
          <a:xfrm flipV="1">
            <a:off x="523024" y="4395535"/>
            <a:ext cx="1472031" cy="4667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6B22AF3-DB61-4482-9C51-EB4D89E00695}"/>
              </a:ext>
            </a:extLst>
          </p:cNvPr>
          <p:cNvCxnSpPr>
            <a:cxnSpLocks/>
          </p:cNvCxnSpPr>
          <p:nvPr/>
        </p:nvCxnSpPr>
        <p:spPr>
          <a:xfrm flipV="1">
            <a:off x="523024" y="3405376"/>
            <a:ext cx="247583" cy="14596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6D82E22-EBA9-4B27-965B-D5FA824C804E}"/>
              </a:ext>
            </a:extLst>
          </p:cNvPr>
          <p:cNvCxnSpPr>
            <a:cxnSpLocks/>
          </p:cNvCxnSpPr>
          <p:nvPr/>
        </p:nvCxnSpPr>
        <p:spPr>
          <a:xfrm flipV="1">
            <a:off x="520627" y="4185052"/>
            <a:ext cx="123104" cy="686618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5588075-0CA3-4652-BB20-BC6B9665752A}"/>
              </a:ext>
            </a:extLst>
          </p:cNvPr>
          <p:cNvCxnSpPr>
            <a:cxnSpLocks/>
          </p:cNvCxnSpPr>
          <p:nvPr/>
        </p:nvCxnSpPr>
        <p:spPr>
          <a:xfrm flipV="1">
            <a:off x="520627" y="4668448"/>
            <a:ext cx="613137" cy="19939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/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D3899198-00F2-4A81-9A28-BB3E90227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32" y="2966634"/>
                <a:ext cx="1445524" cy="241605"/>
              </a:xfrm>
              <a:prstGeom prst="rect">
                <a:avLst/>
              </a:prstGeom>
              <a:blipFill>
                <a:blip r:embed="rId8"/>
                <a:stretch>
                  <a:fillRect l="-422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66CDB7A2-68F7-4EAE-82F2-26633F364DEF}"/>
              </a:ext>
            </a:extLst>
          </p:cNvPr>
          <p:cNvCxnSpPr/>
          <p:nvPr/>
        </p:nvCxnSpPr>
        <p:spPr>
          <a:xfrm flipV="1">
            <a:off x="826931" y="3282096"/>
            <a:ext cx="364198" cy="1232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7F3AF488-0502-4BE7-A384-C6A4A1D6D62D}"/>
              </a:ext>
            </a:extLst>
          </p:cNvPr>
          <p:cNvCxnSpPr>
            <a:cxnSpLocks/>
          </p:cNvCxnSpPr>
          <p:nvPr/>
        </p:nvCxnSpPr>
        <p:spPr>
          <a:xfrm flipV="1">
            <a:off x="1275200" y="3289003"/>
            <a:ext cx="315552" cy="1963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D0210ABF-3CAC-4903-ADA6-5AAA414F04F9}"/>
              </a:ext>
            </a:extLst>
          </p:cNvPr>
          <p:cNvCxnSpPr>
            <a:cxnSpLocks/>
          </p:cNvCxnSpPr>
          <p:nvPr/>
        </p:nvCxnSpPr>
        <p:spPr>
          <a:xfrm flipV="1">
            <a:off x="2086995" y="4234203"/>
            <a:ext cx="72061" cy="39472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BED70F9-6D8F-4C3C-84B0-756EC8A46033}"/>
              </a:ext>
            </a:extLst>
          </p:cNvPr>
          <p:cNvCxnSpPr>
            <a:cxnSpLocks/>
          </p:cNvCxnSpPr>
          <p:nvPr/>
        </p:nvCxnSpPr>
        <p:spPr>
          <a:xfrm flipV="1">
            <a:off x="1912165" y="3701830"/>
            <a:ext cx="110664" cy="3628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/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C4F0695A-1174-4B6A-B822-A6ADA8C5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37" y="4337687"/>
                <a:ext cx="493055" cy="339645"/>
              </a:xfrm>
              <a:prstGeom prst="rect">
                <a:avLst/>
              </a:prstGeom>
              <a:blipFill>
                <a:blip r:embed="rId9"/>
                <a:stretch>
                  <a:fillRect r="-8642" b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/>
              <p:nvPr/>
            </p:nvSpPr>
            <p:spPr>
              <a:xfrm>
                <a:off x="4662237" y="1708598"/>
                <a:ext cx="3740727" cy="784895"/>
              </a:xfrm>
              <a:custGeom>
                <a:avLst/>
                <a:gdLst>
                  <a:gd name="connsiteX0" fmla="*/ 0 w 3740727"/>
                  <a:gd name="connsiteY0" fmla="*/ 0 h 784895"/>
                  <a:gd name="connsiteX1" fmla="*/ 3740727 w 3740727"/>
                  <a:gd name="connsiteY1" fmla="*/ 0 h 784895"/>
                  <a:gd name="connsiteX2" fmla="*/ 3740727 w 3740727"/>
                  <a:gd name="connsiteY2" fmla="*/ 784895 h 784895"/>
                  <a:gd name="connsiteX3" fmla="*/ 0 w 3740727"/>
                  <a:gd name="connsiteY3" fmla="*/ 784895 h 784895"/>
                  <a:gd name="connsiteX4" fmla="*/ 0 w 3740727"/>
                  <a:gd name="connsiteY4" fmla="*/ 0 h 784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0727" h="784895" extrusionOk="0">
                    <a:moveTo>
                      <a:pt x="0" y="0"/>
                    </a:moveTo>
                    <a:cubicBezTo>
                      <a:pt x="1559705" y="-5264"/>
                      <a:pt x="3357509" y="84467"/>
                      <a:pt x="3740727" y="0"/>
                    </a:cubicBezTo>
                    <a:cubicBezTo>
                      <a:pt x="3783282" y="359561"/>
                      <a:pt x="3807819" y="442818"/>
                      <a:pt x="3740727" y="784895"/>
                    </a:cubicBezTo>
                    <a:cubicBezTo>
                      <a:pt x="1898958" y="891215"/>
                      <a:pt x="522089" y="777246"/>
                      <a:pt x="0" y="784895"/>
                    </a:cubicBezTo>
                    <a:cubicBezTo>
                      <a:pt x="-49016" y="434999"/>
                      <a:pt x="33504" y="21891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defined in the harvest space,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ED47D3C-453C-4AEF-A502-C2D4DD210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37" y="1708598"/>
                <a:ext cx="3740727" cy="7848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3740727"/>
                          <a:gd name="connsiteY0" fmla="*/ 0 h 784895"/>
                          <a:gd name="connsiteX1" fmla="*/ 3740727 w 3740727"/>
                          <a:gd name="connsiteY1" fmla="*/ 0 h 784895"/>
                          <a:gd name="connsiteX2" fmla="*/ 3740727 w 3740727"/>
                          <a:gd name="connsiteY2" fmla="*/ 784895 h 784895"/>
                          <a:gd name="connsiteX3" fmla="*/ 0 w 3740727"/>
                          <a:gd name="connsiteY3" fmla="*/ 784895 h 784895"/>
                          <a:gd name="connsiteX4" fmla="*/ 0 w 3740727"/>
                          <a:gd name="connsiteY4" fmla="*/ 0 h 784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0727" h="784895" extrusionOk="0">
                            <a:moveTo>
                              <a:pt x="0" y="0"/>
                            </a:moveTo>
                            <a:cubicBezTo>
                              <a:pt x="1559705" y="-5264"/>
                              <a:pt x="3357509" y="84467"/>
                              <a:pt x="3740727" y="0"/>
                            </a:cubicBezTo>
                            <a:cubicBezTo>
                              <a:pt x="3783282" y="359561"/>
                              <a:pt x="3807819" y="442818"/>
                              <a:pt x="3740727" y="784895"/>
                            </a:cubicBezTo>
                            <a:cubicBezTo>
                              <a:pt x="1898958" y="891215"/>
                              <a:pt x="522089" y="777246"/>
                              <a:pt x="0" y="784895"/>
                            </a:cubicBezTo>
                            <a:cubicBezTo>
                              <a:pt x="-49016" y="434999"/>
                              <a:pt x="33504" y="21891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/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The equilibrium community state corresponds to the </a:t>
                </a:r>
                <a:r>
                  <a:rPr lang="en-US" dirty="0">
                    <a:solidFill>
                      <a:schemeClr val="bg1"/>
                    </a:solidFill>
                    <a:hlinkClick r:id="rId11" action="ppaction://hlinksldjump"/>
                  </a:rPr>
                  <a:t>maximum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over the unsustainable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496575-FCBD-489D-852D-05AB1EA16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5" y="3013000"/>
                <a:ext cx="3483194" cy="742576"/>
              </a:xfrm>
              <a:custGeom>
                <a:avLst/>
                <a:gdLst>
                  <a:gd name="connsiteX0" fmla="*/ 0 w 3483194"/>
                  <a:gd name="connsiteY0" fmla="*/ 0 h 742576"/>
                  <a:gd name="connsiteX1" fmla="*/ 3483194 w 3483194"/>
                  <a:gd name="connsiteY1" fmla="*/ 0 h 742576"/>
                  <a:gd name="connsiteX2" fmla="*/ 3483194 w 3483194"/>
                  <a:gd name="connsiteY2" fmla="*/ 742576 h 742576"/>
                  <a:gd name="connsiteX3" fmla="*/ 0 w 3483194"/>
                  <a:gd name="connsiteY3" fmla="*/ 742576 h 742576"/>
                  <a:gd name="connsiteX4" fmla="*/ 0 w 3483194"/>
                  <a:gd name="connsiteY4" fmla="*/ 0 h 74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3194" h="742576" extrusionOk="0">
                    <a:moveTo>
                      <a:pt x="0" y="0"/>
                    </a:moveTo>
                    <a:cubicBezTo>
                      <a:pt x="514581" y="-109404"/>
                      <a:pt x="1962606" y="-69256"/>
                      <a:pt x="3483194" y="0"/>
                    </a:cubicBezTo>
                    <a:cubicBezTo>
                      <a:pt x="3421339" y="187413"/>
                      <a:pt x="3523334" y="531215"/>
                      <a:pt x="3483194" y="742576"/>
                    </a:cubicBezTo>
                    <a:cubicBezTo>
                      <a:pt x="2714258" y="793496"/>
                      <a:pt x="1072495" y="667886"/>
                      <a:pt x="0" y="742576"/>
                    </a:cubicBezTo>
                    <a:cubicBezTo>
                      <a:pt x="-20938" y="639700"/>
                      <a:pt x="-45377" y="87333"/>
                      <a:pt x="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b="-4317"/>
                </a:stretch>
              </a:blipFill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oogle Shape;330;p37">
            <a:extLst>
              <a:ext uri="{FF2B5EF4-FFF2-40B4-BE49-F238E27FC236}">
                <a16:creationId xmlns:a16="http://schemas.microsoft.com/office/drawing/2014/main" id="{B9B744F6-FAD0-4E0A-94D4-4B20EC917888}"/>
              </a:ext>
            </a:extLst>
          </p:cNvPr>
          <p:cNvGrpSpPr/>
          <p:nvPr/>
        </p:nvGrpSpPr>
        <p:grpSpPr>
          <a:xfrm rot="5615272">
            <a:off x="6334340" y="2703322"/>
            <a:ext cx="396520" cy="94342"/>
            <a:chOff x="271125" y="812725"/>
            <a:chExt cx="766525" cy="221725"/>
          </a:xfrm>
        </p:grpSpPr>
        <p:sp>
          <p:nvSpPr>
            <p:cNvPr id="30" name="Google Shape;331;p37">
              <a:extLst>
                <a:ext uri="{FF2B5EF4-FFF2-40B4-BE49-F238E27FC236}">
                  <a16:creationId xmlns:a16="http://schemas.microsoft.com/office/drawing/2014/main" id="{67FA4139-E613-4370-9BD5-F104A9AC58B8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32;p37">
              <a:extLst>
                <a:ext uri="{FF2B5EF4-FFF2-40B4-BE49-F238E27FC236}">
                  <a16:creationId xmlns:a16="http://schemas.microsoft.com/office/drawing/2014/main" id="{034C5683-39D8-4FA5-9A34-D03E5BA1B5B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/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Aim</a:t>
                </a:r>
                <a:r>
                  <a:rPr lang="it-IT" dirty="0">
                    <a:solidFill>
                      <a:schemeClr val="bg1"/>
                    </a:solidFill>
                  </a:rPr>
                  <a:t>: study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properties</a:t>
                </a:r>
                <a:r>
                  <a:rPr lang="it-IT" dirty="0">
                    <a:solidFill>
                      <a:schemeClr val="bg1"/>
                    </a:solidFill>
                  </a:rPr>
                  <a:t> of a community </a:t>
                </a:r>
                <a:r>
                  <a:rPr lang="it-IT" dirty="0" err="1">
                    <a:solidFill>
                      <a:schemeClr val="bg1"/>
                    </a:solidFill>
                  </a:rPr>
                  <a:t>at</a:t>
                </a:r>
                <a:r>
                  <a:rPr lang="it-IT" dirty="0">
                    <a:solidFill>
                      <a:schemeClr val="bg1"/>
                    </a:solidFill>
                  </a:rPr>
                  <a:t> equilibrium,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 the mapping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into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bg1"/>
                    </a:solidFill>
                  </a:rPr>
                  <a:t>, </a:t>
                </a:r>
                <a:r>
                  <a:rPr lang="it-IT" dirty="0">
                    <a:solidFill>
                      <a:schemeClr val="bg1"/>
                    </a:solidFill>
                  </a:rPr>
                  <a:t>for a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typical</a:t>
                </a:r>
                <a:r>
                  <a:rPr lang="it-IT" i="1" dirty="0">
                    <a:solidFill>
                      <a:schemeClr val="bg1"/>
                    </a:solidFill>
                  </a:rPr>
                  <a:t> community</a:t>
                </a:r>
                <a:endParaRPr lang="it-I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226B810-2FE6-4490-9CFB-B1122CA2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70" y="4067174"/>
                <a:ext cx="5489834" cy="827214"/>
              </a:xfrm>
              <a:prstGeom prst="rect">
                <a:avLst/>
              </a:prstGeom>
              <a:blipFill>
                <a:blip r:embed="rId14"/>
                <a:stretch>
                  <a:fillRect t="-1471" b="-3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/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How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B46570E-5337-4B41-8F56-2F32D898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8" y="1212797"/>
                <a:ext cx="3488130" cy="339645"/>
              </a:xfrm>
              <a:prstGeom prst="rect">
                <a:avLst/>
              </a:prstGeom>
              <a:blipFill>
                <a:blip r:embed="rId15"/>
                <a:stretch>
                  <a:fillRect l="-524" r="-698"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191344" y="1034567"/>
            <a:ext cx="4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538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616059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geometrical</a:t>
            </a:r>
            <a:r>
              <a:rPr lang="it-IT" sz="3200" dirty="0"/>
              <a:t>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342930" y="1039740"/>
            <a:ext cx="146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7" name="Google Shape;367;p38"/>
          <p:cNvSpPr/>
          <p:nvPr/>
        </p:nvSpPr>
        <p:spPr>
          <a:xfrm>
            <a:off x="502072" y="222638"/>
            <a:ext cx="537070" cy="51377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37"/>
              <p:cNvSpPr/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Rettango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2" y="975701"/>
                <a:ext cx="1334915" cy="532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779" y="2184850"/>
                <a:ext cx="4477764" cy="347788"/>
              </a:xfrm>
              <a:prstGeom prst="rect">
                <a:avLst/>
              </a:prstGeom>
              <a:blipFill>
                <a:blip r:embed="rId4"/>
                <a:stretch>
                  <a:fillRect t="-108772" b="-1736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oogle Shape;327;p37">
            <a:extLst>
              <a:ext uri="{FF2B5EF4-FFF2-40B4-BE49-F238E27FC236}">
                <a16:creationId xmlns:a16="http://schemas.microsoft.com/office/drawing/2014/main" id="{D81E0B5E-ADE1-41D2-A250-B0B73158A60C}"/>
              </a:ext>
            </a:extLst>
          </p:cNvPr>
          <p:cNvGrpSpPr/>
          <p:nvPr/>
        </p:nvGrpSpPr>
        <p:grpSpPr>
          <a:xfrm rot="16752885" flipH="1" flipV="1">
            <a:off x="361827" y="1630378"/>
            <a:ext cx="340970" cy="306977"/>
            <a:chOff x="1113100" y="2199475"/>
            <a:chExt cx="801900" cy="709925"/>
          </a:xfrm>
        </p:grpSpPr>
        <p:sp>
          <p:nvSpPr>
            <p:cNvPr id="39" name="Google Shape;328;p37">
              <a:extLst>
                <a:ext uri="{FF2B5EF4-FFF2-40B4-BE49-F238E27FC236}">
                  <a16:creationId xmlns:a16="http://schemas.microsoft.com/office/drawing/2014/main" id="{3594B7EB-02C7-44EE-9B68-9FFC9626993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37">
              <a:extLst>
                <a:ext uri="{FF2B5EF4-FFF2-40B4-BE49-F238E27FC236}">
                  <a16:creationId xmlns:a16="http://schemas.microsoft.com/office/drawing/2014/main" id="{3A3375BC-39C4-4C87-B64C-8905D412FFC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/>
          <p:cNvSpPr txBox="1"/>
          <p:nvPr/>
        </p:nvSpPr>
        <p:spPr>
          <a:xfrm>
            <a:off x="794084" y="1771048"/>
            <a:ext cx="238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general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2650367"/>
            <a:ext cx="216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case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tangolo 42"/>
              <p:cNvSpPr/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e>
                      </m:nary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ttangolo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01" y="3840705"/>
                <a:ext cx="2545120" cy="615168"/>
              </a:xfrm>
              <a:prstGeom prst="rect">
                <a:avLst/>
              </a:prstGeom>
              <a:blipFill>
                <a:blip r:embed="rId5"/>
                <a:stretch>
                  <a:fillRect t="-112621" b="-1621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13" y="2911120"/>
                <a:ext cx="2608343" cy="448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B46570E-5337-4B41-8F56-2F32D8980D21}"/>
              </a:ext>
            </a:extLst>
          </p:cNvPr>
          <p:cNvSpPr txBox="1"/>
          <p:nvPr/>
        </p:nvSpPr>
        <p:spPr>
          <a:xfrm>
            <a:off x="794084" y="3418580"/>
            <a:ext cx="379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maximize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8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169043" y="2553228"/>
            <a:ext cx="8805913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/>
              <a:t>For a large </a:t>
            </a:r>
            <a:r>
              <a:rPr lang="it-IT" sz="3200" dirty="0" err="1"/>
              <a:t>number</a:t>
            </a:r>
            <a:r>
              <a:rPr lang="it-IT" sz="3200" dirty="0"/>
              <a:t> of </a:t>
            </a:r>
            <a:r>
              <a:rPr lang="it-IT" sz="3200" dirty="0" err="1"/>
              <a:t>interacting</a:t>
            </a:r>
            <a:r>
              <a:rPr lang="it-IT" sz="32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49854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1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2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20591"/>
              </a:xfrm>
              <a:prstGeom prst="rect">
                <a:avLst/>
              </a:prstGeom>
              <a:blipFill>
                <a:blip r:embed="rId5"/>
                <a:stretch>
                  <a:fillRect t="-70000" b="-8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38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89;p38"/>
          <p:cNvSpPr/>
          <p:nvPr/>
        </p:nvSpPr>
        <p:spPr>
          <a:xfrm>
            <a:off x="517779" y="3152478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hlinkClick r:id="rId3" action="ppaction://hlinksldjump"/>
                  </a:rPr>
                  <a:t>THE ASSUMPTION</a:t>
                </a:r>
                <a:r>
                  <a:rPr lang="it-IT" dirty="0">
                    <a:solidFill>
                      <a:schemeClr val="bg1"/>
                    </a:solidFill>
                  </a:rPr>
                  <a:t>: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and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metabolic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strategies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uncorrelated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can </a:t>
                </a:r>
                <a:r>
                  <a:rPr lang="it-IT" dirty="0" err="1">
                    <a:solidFill>
                      <a:schemeClr val="bg1"/>
                    </a:solidFill>
                  </a:rPr>
                  <a:t>describe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compering</a:t>
                </a:r>
                <a:r>
                  <a:rPr lang="it-IT" dirty="0">
                    <a:solidFill>
                      <a:schemeClr val="bg1"/>
                    </a:solidFill>
                  </a:rPr>
                  <a:t> strategies set with </a:t>
                </a:r>
                <a:r>
                  <a:rPr lang="it-IT" dirty="0" err="1">
                    <a:solidFill>
                      <a:schemeClr val="bg1"/>
                    </a:solidFill>
                  </a:rPr>
                  <a:t>three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sparsity</a:t>
                </a: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width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cost</a:t>
                </a:r>
                <a:r>
                  <a:rPr lang="it-IT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distribution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 that determines the effective number of species in the pool</a:t>
                </a:r>
                <a:endParaRPr lang="it-IT" dirty="0">
                  <a:solidFill>
                    <a:schemeClr val="bg1"/>
                  </a:solidFill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80" y="3202685"/>
                <a:ext cx="7008725" cy="1186863"/>
              </a:xfrm>
              <a:prstGeom prst="rect">
                <a:avLst/>
              </a:prstGeom>
              <a:blipFill>
                <a:blip r:embed="rId4"/>
                <a:stretch>
                  <a:fillRect l="-261" t="-513" r="-174"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564351"/>
            <a:ext cx="170703" cy="5303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776698"/>
            <a:ext cx="170703" cy="5303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4" y="3988654"/>
            <a:ext cx="170703" cy="530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6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7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9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5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resource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satisfied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nor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favourited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8" y="3158230"/>
                <a:ext cx="8885523" cy="307777"/>
              </a:xfrm>
              <a:prstGeom prst="rect">
                <a:avLst/>
              </a:prstGeom>
              <a:blipFill>
                <a:blip r:embed="rId6"/>
                <a:stretch>
                  <a:fillRect l="-206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75499" y="3500454"/>
            <a:ext cx="263354" cy="407542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1463748" y="3629825"/>
            <a:ext cx="608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characterize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fluctuations</a:t>
            </a:r>
            <a:r>
              <a:rPr lang="it-IT" dirty="0">
                <a:solidFill>
                  <a:schemeClr val="bg1"/>
                </a:solidFill>
              </a:rPr>
              <a:t> of the resource availability: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84" y="4123871"/>
                <a:ext cx="1296509" cy="522835"/>
              </a:xfrm>
              <a:prstGeom prst="rect">
                <a:avLst/>
              </a:prstGeom>
              <a:blipFill>
                <a:blip r:embed="rId7"/>
                <a:stretch>
                  <a:fillRect l="-20283" t="-144186" r="-51887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87" y="4123870"/>
                <a:ext cx="1327158" cy="522835"/>
              </a:xfrm>
              <a:prstGeom prst="rect">
                <a:avLst/>
              </a:prstGeom>
              <a:blipFill>
                <a:blip r:embed="rId8"/>
                <a:stretch>
                  <a:fillRect l="-23502" t="-144186" r="-44700" b="-20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5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Statistical </a:t>
            </a:r>
            <a:r>
              <a:rPr lang="it-IT" sz="3200" dirty="0" err="1"/>
              <a:t>Physics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it-IT" dirty="0" err="1">
                    <a:solidFill>
                      <a:schemeClr val="bg1"/>
                    </a:solidFill>
                  </a:rPr>
                  <a:t>need</a:t>
                </a:r>
                <a:r>
                  <a:rPr lang="it-IT" dirty="0">
                    <a:solidFill>
                      <a:schemeClr val="bg1"/>
                    </a:solidFill>
                  </a:rPr>
                  <a:t> to model the pool of competitors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f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it-IT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it-IT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09933"/>
                <a:ext cx="6646975" cy="954107"/>
              </a:xfrm>
              <a:prstGeom prst="rect">
                <a:avLst/>
              </a:prstGeom>
              <a:blipFill>
                <a:blip r:embed="rId3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6B085924-0C9C-4022-8281-4C380DB4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5" y="1923937"/>
            <a:ext cx="170703" cy="53039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F730D2F-A0F7-41E3-893D-F734DB59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97" y="2464014"/>
            <a:ext cx="170703" cy="530398"/>
          </a:xfrm>
          <a:prstGeom prst="rect">
            <a:avLst/>
          </a:prstGeom>
        </p:spPr>
      </p:pic>
      <p:grpSp>
        <p:nvGrpSpPr>
          <p:cNvPr id="37" name="Google Shape;327;p37">
            <a:extLst>
              <a:ext uri="{FF2B5EF4-FFF2-40B4-BE49-F238E27FC236}">
                <a16:creationId xmlns:a16="http://schemas.microsoft.com/office/drawing/2014/main" id="{F6F9196A-1BC6-416A-A1C5-4F7F8F859E57}"/>
              </a:ext>
            </a:extLst>
          </p:cNvPr>
          <p:cNvGrpSpPr/>
          <p:nvPr/>
        </p:nvGrpSpPr>
        <p:grpSpPr>
          <a:xfrm rot="5932508">
            <a:off x="899911" y="1404568"/>
            <a:ext cx="263354" cy="407542"/>
            <a:chOff x="1113100" y="2199475"/>
            <a:chExt cx="801900" cy="709925"/>
          </a:xfrm>
        </p:grpSpPr>
        <p:sp>
          <p:nvSpPr>
            <p:cNvPr id="38" name="Google Shape;328;p37">
              <a:extLst>
                <a:ext uri="{FF2B5EF4-FFF2-40B4-BE49-F238E27FC236}">
                  <a16:creationId xmlns:a16="http://schemas.microsoft.com/office/drawing/2014/main" id="{E511E14A-CF8B-4506-9678-01FB351093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;p37">
              <a:extLst>
                <a:ext uri="{FF2B5EF4-FFF2-40B4-BE49-F238E27FC236}">
                  <a16:creationId xmlns:a16="http://schemas.microsoft.com/office/drawing/2014/main" id="{379BDF84-C3A8-4B47-BE2A-BE3A22A301F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/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sup>
                              </m:s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2E85D55-74C2-4134-9375-3D50CA58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36" y="3699871"/>
                <a:ext cx="3560638" cy="630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random binary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en-US" dirty="0">
                    <a:solidFill>
                      <a:srgbClr val="FFFFFF"/>
                    </a:solidFill>
                  </a:rPr>
                  <a:t>	Random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,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3" y="1687285"/>
                <a:ext cx="5958428" cy="1278748"/>
              </a:xfrm>
              <a:prstGeom prst="rect">
                <a:avLst/>
              </a:prstGeom>
              <a:blipFill>
                <a:blip r:embed="rId7"/>
                <a:stretch>
                  <a:fillRect t="-66667" b="-7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258477" y="3157279"/>
            <a:ext cx="390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partition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harvest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566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typical realization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41053DC-841C-4F56-8DC1-20A1F20AB3A8}"/>
                  </a:ext>
                </a:extLst>
              </p:cNvPr>
              <p:cNvSpPr txBox="1"/>
              <p:nvPr/>
            </p:nvSpPr>
            <p:spPr>
              <a:xfrm>
                <a:off x="371102" y="978131"/>
                <a:ext cx="78530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</a:t>
                </a:r>
                <a:r>
                  <a:rPr lang="en-US" dirty="0">
                    <a:solidFill>
                      <a:schemeClr val="bg1"/>
                    </a:solidFill>
                  </a:rPr>
                  <a:t>are interested in the behavior of </a:t>
                </a:r>
                <a:r>
                  <a:rPr lang="en-US" i="1" dirty="0">
                    <a:solidFill>
                      <a:schemeClr val="bg1"/>
                    </a:solidFill>
                  </a:rPr>
                  <a:t>the typical realization</a:t>
                </a:r>
                <a:r>
                  <a:rPr lang="en-US" dirty="0">
                    <a:solidFill>
                      <a:schemeClr val="bg1"/>
                    </a:solidFill>
                  </a:rPr>
                  <a:t> of the system, thus we want to compute the mean of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41053DC-841C-4F56-8DC1-20A1F20AB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2" y="978131"/>
                <a:ext cx="7853096" cy="523220"/>
              </a:xfrm>
              <a:prstGeom prst="rect">
                <a:avLst/>
              </a:prstGeom>
              <a:blipFill>
                <a:blip r:embed="rId3"/>
                <a:stretch>
                  <a:fillRect l="-233" t="-1163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/>
              <p:nvPr/>
            </p:nvSpPr>
            <p:spPr>
              <a:xfrm>
                <a:off x="2993811" y="1501351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/>
                  <a:t>Replica </a:t>
                </a:r>
                <a:r>
                  <a:rPr lang="it-IT" b="1" dirty="0" err="1"/>
                  <a:t>trick</a:t>
                </a:r>
                <a:endParaRPr lang="it-IT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6F8E479-955F-4BC2-B09A-8B95BC16A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811" y="1501351"/>
                <a:ext cx="3156377" cy="810491"/>
              </a:xfrm>
              <a:custGeom>
                <a:avLst/>
                <a:gdLst>
                  <a:gd name="connsiteX0" fmla="*/ 0 w 3156377"/>
                  <a:gd name="connsiteY0" fmla="*/ 0 h 810491"/>
                  <a:gd name="connsiteX1" fmla="*/ 3156377 w 3156377"/>
                  <a:gd name="connsiteY1" fmla="*/ 0 h 810491"/>
                  <a:gd name="connsiteX2" fmla="*/ 3156377 w 3156377"/>
                  <a:gd name="connsiteY2" fmla="*/ 810491 h 810491"/>
                  <a:gd name="connsiteX3" fmla="*/ 0 w 3156377"/>
                  <a:gd name="connsiteY3" fmla="*/ 810491 h 810491"/>
                  <a:gd name="connsiteX4" fmla="*/ 0 w 3156377"/>
                  <a:gd name="connsiteY4" fmla="*/ 0 h 81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6377" h="810491" extrusionOk="0">
                    <a:moveTo>
                      <a:pt x="0" y="0"/>
                    </a:moveTo>
                    <a:cubicBezTo>
                      <a:pt x="400402" y="-42219"/>
                      <a:pt x="2303342" y="63140"/>
                      <a:pt x="3156377" y="0"/>
                    </a:cubicBezTo>
                    <a:cubicBezTo>
                      <a:pt x="3202310" y="98960"/>
                      <a:pt x="3210768" y="671570"/>
                      <a:pt x="3156377" y="810491"/>
                    </a:cubicBezTo>
                    <a:cubicBezTo>
                      <a:pt x="1844383" y="904146"/>
                      <a:pt x="707146" y="744689"/>
                      <a:pt x="0" y="810491"/>
                    </a:cubicBezTo>
                    <a:cubicBezTo>
                      <a:pt x="57919" y="519258"/>
                      <a:pt x="40210" y="266639"/>
                      <a:pt x="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721010" y="2433635"/>
                <a:ext cx="611423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5" action="ppaction://hlinksldjump"/>
                  </a:rPr>
                  <a:t>Starting point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6" action="ppaction://hlinksldjump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𝑍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bg1"/>
                    </a:solidFill>
                    <a:hlinkClick r:id="rId6" action="ppaction://hlinksldjump"/>
                  </a:rPr>
                  <a:t> 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7" action="ppaction://hlinksldjump"/>
                  </a:rPr>
                  <a:t>Compute the </a:t>
                </a:r>
                <a:r>
                  <a:rPr lang="it-IT" sz="1600" dirty="0" err="1">
                    <a:solidFill>
                      <a:schemeClr val="bg1"/>
                    </a:solidFill>
                    <a:hlinkClick r:id="rId7" action="ppaction://hlinksldjump"/>
                  </a:rPr>
                  <a:t>average</a:t>
                </a:r>
                <a:r>
                  <a:rPr lang="it-IT" sz="1600" dirty="0">
                    <a:solidFill>
                      <a:schemeClr val="bg1"/>
                    </a:solidFill>
                    <a:hlinkClick r:id="rId7" action="ppaction://hlinksldjump"/>
                  </a:rPr>
                  <a:t> over the disorder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8" action="ppaction://hlinksldjump"/>
                  </a:rPr>
                  <a:t>Decouple indices of resource availability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8" action="ppaction://hlinksldjump"/>
                      </a:rPr>
                      <m:t>𝑖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  <a:hlinkClick r:id="rId8" action="ppaction://hlinksldjump"/>
                  </a:rPr>
                  <a:t> and species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8" action="ppaction://hlinksldjump"/>
                      </a:rPr>
                      <m:t>𝜇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9" action="ppaction://hlinksldjump"/>
                  </a:rPr>
                  <a:t>Decoupling </a:t>
                </a:r>
                <a:r>
                  <a:rPr lang="it-IT" sz="1600" dirty="0" err="1">
                    <a:solidFill>
                      <a:schemeClr val="bg1"/>
                    </a:solidFill>
                    <a:hlinkClick r:id="rId9" action="ppaction://hlinksldjump"/>
                  </a:rPr>
                  <a:t>replicas</a:t>
                </a:r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10" action="ppaction://hlinksldjump"/>
                  </a:rPr>
                  <a:t>Compute the </a:t>
                </a:r>
                <a:r>
                  <a:rPr lang="it-IT" sz="1600" dirty="0" err="1">
                    <a:solidFill>
                      <a:schemeClr val="bg1"/>
                    </a:solidFill>
                    <a:hlinkClick r:id="rId10" action="ppaction://hlinksldjump"/>
                  </a:rPr>
                  <a:t>limit</a:t>
                </a:r>
                <a:r>
                  <a:rPr lang="it-IT" sz="1600" dirty="0">
                    <a:solidFill>
                      <a:schemeClr val="bg1"/>
                    </a:solidFill>
                    <a:hlinkClick r:id="rId10" action="ppaction://hlinksldjump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𝑛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→</m:t>
                    </m:r>
                    <m:r>
                      <a:rPr lang="it-IT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10" action="ppaction://hlinksldjump"/>
                      </a:rPr>
                      <m:t>0</m:t>
                    </m:r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>
                    <a:solidFill>
                      <a:schemeClr val="bg1"/>
                    </a:solidFill>
                    <a:hlinkClick r:id="rId11" action="ppaction://hlinksldjump"/>
                  </a:rPr>
                  <a:t>Final </a:t>
                </a:r>
                <a:r>
                  <a:rPr lang="it-IT" sz="1600" dirty="0" err="1">
                    <a:solidFill>
                      <a:schemeClr val="bg1"/>
                    </a:solidFill>
                    <a:hlinkClick r:id="rId11" action="ppaction://hlinksldjump"/>
                  </a:rPr>
                  <a:t>expression</a:t>
                </a:r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0" y="2433635"/>
                <a:ext cx="6114236" cy="2277547"/>
              </a:xfrm>
              <a:prstGeom prst="rect">
                <a:avLst/>
              </a:prstGeom>
              <a:blipFill>
                <a:blip r:embed="rId12"/>
                <a:stretch>
                  <a:fillRect t="-2941" b="-37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1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introduction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78174"/>
                <a:ext cx="6677892" cy="135043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b="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78174"/>
                <a:ext cx="6677892" cy="1350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extremum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+mj-lt"/>
                  </a:rPr>
                  <a:t>characterize</a:t>
                </a:r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 the resource supply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            In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</a:rPr>
                  <a:t>our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</a:rPr>
                  <a:t> case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b="0" dirty="0">
                  <a:solidFill>
                    <a:schemeClr val="bg1"/>
                  </a:solidFill>
                  <a:latin typeface="+mj-lt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the pool of competitors</a:t>
                </a:r>
                <a:endParaRPr lang="it-IT" i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0" y="3040955"/>
                <a:ext cx="7906890" cy="1640064"/>
              </a:xfrm>
              <a:prstGeom prst="rect">
                <a:avLst/>
              </a:prstGeom>
              <a:blipFill>
                <a:blip r:embed="rId4"/>
                <a:stretch>
                  <a:fillRect t="-14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784453"/>
            <a:ext cx="589607" cy="395003"/>
            <a:chOff x="1113100" y="2199475"/>
            <a:chExt cx="801900" cy="709925"/>
          </a:xfrm>
        </p:grpSpPr>
        <p:sp>
          <p:nvSpPr>
            <p:cNvPr id="26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4846350" y="3625816"/>
            <a:ext cx="396520" cy="94342"/>
            <a:chOff x="271125" y="812725"/>
            <a:chExt cx="766525" cy="221725"/>
          </a:xfrm>
        </p:grpSpPr>
        <p:sp>
          <p:nvSpPr>
            <p:cNvPr id="1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730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958602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958602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755724" y="1855433"/>
                <a:ext cx="5375569" cy="3045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characterize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fluctuations</a:t>
                </a:r>
                <a:r>
                  <a:rPr lang="it-IT" dirty="0">
                    <a:solidFill>
                      <a:schemeClr val="bg1"/>
                    </a:solidFill>
                  </a:rPr>
                  <a:t> availability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characterize</a:t>
                </a:r>
                <a:r>
                  <a:rPr lang="it-IT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the pool of competitors</a:t>
                </a:r>
                <a:endParaRPr lang="it-IT" b="0" i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it-IT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b="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characterize</a:t>
                </a:r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the resource supply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𝑝𝑚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5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4" y="1855433"/>
                <a:ext cx="5375569" cy="3045770"/>
              </a:xfrm>
              <a:prstGeom prst="rect">
                <a:avLst/>
              </a:prstGeom>
              <a:blipFill>
                <a:blip r:embed="rId4"/>
                <a:stretch>
                  <a:fillRect t="-7800" b="-17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8523373">
            <a:off x="584323" y="1492967"/>
            <a:ext cx="589607" cy="395003"/>
            <a:chOff x="1113100" y="2199475"/>
            <a:chExt cx="801900" cy="709925"/>
          </a:xfrm>
        </p:grpSpPr>
        <p:sp>
          <p:nvSpPr>
            <p:cNvPr id="26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714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8AE334-4D65-4160-8ECE-37CDF899D49A}"/>
              </a:ext>
            </a:extLst>
          </p:cNvPr>
          <p:cNvSpPr txBox="1"/>
          <p:nvPr/>
        </p:nvSpPr>
        <p:spPr>
          <a:xfrm>
            <a:off x="464127" y="2237509"/>
            <a:ext cx="428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Using the </a:t>
            </a:r>
            <a:r>
              <a:rPr lang="it-IT" dirty="0" err="1">
                <a:solidFill>
                  <a:schemeClr val="bg1"/>
                </a:solidFill>
              </a:rPr>
              <a:t>extremum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condition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/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9CFA06E-C536-4D4C-BBDC-0D677BBA5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4" y="2831726"/>
                <a:ext cx="598433" cy="409664"/>
              </a:xfrm>
              <a:prstGeom prst="rect">
                <a:avLst/>
              </a:prstGeom>
              <a:blipFill>
                <a:blip r:embed="rId4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/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A85B47C-A52A-4C15-81DF-80310C8A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3" y="3502444"/>
                <a:ext cx="598433" cy="445956"/>
              </a:xfrm>
              <a:prstGeom prst="rect">
                <a:avLst/>
              </a:prstGeom>
              <a:blipFill>
                <a:blip r:embed="rId6"/>
                <a:stretch>
                  <a:fillRect l="-6122" t="-1370" r="-5102" b="-12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/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77FCD5-C043-44B5-A286-A0871AB8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52" y="4136870"/>
                <a:ext cx="598434" cy="409664"/>
              </a:xfrm>
              <a:prstGeom prst="rect">
                <a:avLst/>
              </a:prstGeom>
              <a:blipFill>
                <a:blip r:embed="rId7"/>
                <a:stretch>
                  <a:fillRect l="-6122" t="-1493" r="-5102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87444699-6083-441C-A1AE-29B571B1AADE}"/>
              </a:ext>
            </a:extLst>
          </p:cNvPr>
          <p:cNvSpPr/>
          <p:nvPr/>
        </p:nvSpPr>
        <p:spPr>
          <a:xfrm>
            <a:off x="921327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30;p37">
            <a:extLst>
              <a:ext uri="{FF2B5EF4-FFF2-40B4-BE49-F238E27FC236}">
                <a16:creationId xmlns:a16="http://schemas.microsoft.com/office/drawing/2014/main" id="{67E181FE-2A70-4BCE-92C0-0E7456BF4A0E}"/>
              </a:ext>
            </a:extLst>
          </p:cNvPr>
          <p:cNvGrpSpPr/>
          <p:nvPr/>
        </p:nvGrpSpPr>
        <p:grpSpPr>
          <a:xfrm>
            <a:off x="2208134" y="3645066"/>
            <a:ext cx="396520" cy="94342"/>
            <a:chOff x="271125" y="812725"/>
            <a:chExt cx="766525" cy="221725"/>
          </a:xfrm>
        </p:grpSpPr>
        <p:sp>
          <p:nvSpPr>
            <p:cNvPr id="21" name="Google Shape;331;p37">
              <a:extLst>
                <a:ext uri="{FF2B5EF4-FFF2-40B4-BE49-F238E27FC236}">
                  <a16:creationId xmlns:a16="http://schemas.microsoft.com/office/drawing/2014/main" id="{DB4B7386-8E7F-4843-A7E0-5A4769A69709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0591A968-A214-405C-9F3D-D7AABAB1BC1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908436" y="2743201"/>
            <a:ext cx="110262" cy="189807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/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C704620-2955-46F9-A646-75E298E6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56" y="2831726"/>
                <a:ext cx="3047181" cy="398314"/>
              </a:xfrm>
              <a:prstGeom prst="rect">
                <a:avLst/>
              </a:prstGeom>
              <a:blipFill>
                <a:blip r:embed="rId11"/>
                <a:stretch>
                  <a:fillRect l="-1400" t="-84615" b="-150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23643" y="3490820"/>
                <a:ext cx="151111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43" y="3490820"/>
                <a:ext cx="1511119" cy="448584"/>
              </a:xfrm>
              <a:prstGeom prst="rect">
                <a:avLst/>
              </a:prstGeom>
              <a:blipFill>
                <a:blip r:embed="rId9"/>
                <a:stretch>
                  <a:fillRect l="-2016" t="-2740" r="-3226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98" y="4197112"/>
                <a:ext cx="3914405" cy="285656"/>
              </a:xfrm>
              <a:prstGeom prst="rect">
                <a:avLst/>
              </a:prstGeom>
              <a:blipFill>
                <a:blip r:embed="rId12"/>
                <a:stretch>
                  <a:fillRect l="-935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9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solution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/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𝑙𝑜𝑔𝑍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𝑒𝑥𝑡𝑟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𝜏𝜓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135E747-5F15-430C-9289-D768EEE3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1204096"/>
                <a:ext cx="6677892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/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Studing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system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8AE334-4D65-4160-8ECE-37CDF8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" y="2434663"/>
                <a:ext cx="6583641" cy="808811"/>
              </a:xfrm>
              <a:prstGeom prst="rect">
                <a:avLst/>
              </a:prstGeom>
              <a:blipFill>
                <a:blip r:embed="rId4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804BA16-5CCB-4B83-91D0-CA31CA6A105E}"/>
              </a:ext>
            </a:extLst>
          </p:cNvPr>
          <p:cNvSpPr/>
          <p:nvPr/>
        </p:nvSpPr>
        <p:spPr>
          <a:xfrm rot="16200000">
            <a:off x="5239194" y="-25535"/>
            <a:ext cx="138277" cy="401373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/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F264984-7366-4B74-BAB1-1D94D4BE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73" y="2036269"/>
                <a:ext cx="349776" cy="215444"/>
              </a:xfrm>
              <a:prstGeom prst="rect">
                <a:avLst/>
              </a:prstGeom>
              <a:blipFill>
                <a:blip r:embed="rId5"/>
                <a:stretch>
                  <a:fillRect l="-3448" r="-6897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A6891BF-8654-40DD-B381-A59CBA878701}"/>
              </a:ext>
            </a:extLst>
          </p:cNvPr>
          <p:cNvSpPr/>
          <p:nvPr/>
        </p:nvSpPr>
        <p:spPr>
          <a:xfrm>
            <a:off x="2882766" y="3243474"/>
            <a:ext cx="154004" cy="116251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/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=1+(1−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0DF5D7D-3839-43C5-A86E-2E476999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1" y="3339095"/>
                <a:ext cx="2103909" cy="448584"/>
              </a:xfrm>
              <a:prstGeom prst="rect">
                <a:avLst/>
              </a:prstGeom>
              <a:blipFill>
                <a:blip r:embed="rId6"/>
                <a:stretch>
                  <a:fillRect l="-1159" t="-2740" r="-2029" b="-16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/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379A31B-EE33-4FF5-BBA7-EFC4100B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96" y="4045387"/>
                <a:ext cx="3801425" cy="294248"/>
              </a:xfrm>
              <a:prstGeom prst="rect">
                <a:avLst/>
              </a:prstGeom>
              <a:blipFill>
                <a:blip r:embed="rId7"/>
                <a:stretch>
                  <a:fillRect l="-321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8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order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/>
              <p:nvPr/>
            </p:nvSpPr>
            <p:spPr>
              <a:xfrm>
                <a:off x="1151449" y="1545521"/>
                <a:ext cx="2942869" cy="5395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101600" lvl="4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C8CCC6-29CC-4047-AFC2-B511901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49" y="1545521"/>
                <a:ext cx="2942869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4297650" y="1661417"/>
            <a:ext cx="494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describes</a:t>
            </a:r>
            <a:r>
              <a:rPr lang="it-IT" dirty="0">
                <a:solidFill>
                  <a:schemeClr val="bg1"/>
                </a:solidFill>
              </a:rPr>
              <a:t> the spread of resource surplus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are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interested</a:t>
                </a:r>
                <a:r>
                  <a:rPr lang="it-IT" dirty="0">
                    <a:solidFill>
                      <a:schemeClr val="bg1"/>
                    </a:solidFill>
                  </a:rPr>
                  <a:t> in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limit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in </a:t>
                </a:r>
                <a:r>
                  <a:rPr lang="it-IT" dirty="0" err="1">
                    <a:solidFill>
                      <a:schemeClr val="bg1"/>
                    </a:solidFill>
                  </a:rPr>
                  <a:t>this</a:t>
                </a:r>
                <a:r>
                  <a:rPr lang="it-IT" dirty="0">
                    <a:solidFill>
                      <a:schemeClr val="bg1"/>
                    </a:solidFill>
                  </a:rPr>
                  <a:t> case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get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scatter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intrinsic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organisms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negligible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387350" lvl="4" indent="-285750">
                  <a:lnSpc>
                    <a:spcPct val="150000"/>
                  </a:lnSpc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 err="1">
                    <a:solidFill>
                      <a:schemeClr val="bg1"/>
                    </a:solidFill>
                  </a:rPr>
                  <a:t>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dirty="0">
                    <a:solidFill>
                      <a:schemeClr val="bg1"/>
                    </a:solidFill>
                  </a:rPr>
                  <a:t> to focus on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interaction-dependent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factors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94" y="2826200"/>
                <a:ext cx="6415238" cy="1068049"/>
              </a:xfrm>
              <a:prstGeom prst="rect">
                <a:avLst/>
              </a:prstGeom>
              <a:blipFill>
                <a:blip r:embed="rId4"/>
                <a:stretch>
                  <a:fillRect l="-285" t="-1143" b="-9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oogle Shape;327;p37">
            <a:extLst>
              <a:ext uri="{FF2B5EF4-FFF2-40B4-BE49-F238E27FC236}">
                <a16:creationId xmlns:a16="http://schemas.microsoft.com/office/drawing/2014/main" id="{FA6C79DD-BB22-47EA-9935-77706F3C6871}"/>
              </a:ext>
            </a:extLst>
          </p:cNvPr>
          <p:cNvGrpSpPr/>
          <p:nvPr/>
        </p:nvGrpSpPr>
        <p:grpSpPr>
          <a:xfrm rot="7113128">
            <a:off x="736786" y="2428318"/>
            <a:ext cx="589607" cy="395003"/>
            <a:chOff x="1113100" y="2199475"/>
            <a:chExt cx="801900" cy="709925"/>
          </a:xfrm>
        </p:grpSpPr>
        <p:sp>
          <p:nvSpPr>
            <p:cNvPr id="15" name="Google Shape;328;p37">
              <a:extLst>
                <a:ext uri="{FF2B5EF4-FFF2-40B4-BE49-F238E27FC236}">
                  <a16:creationId xmlns:a16="http://schemas.microsoft.com/office/drawing/2014/main" id="{5D847EDB-4EAC-4D7A-B86B-BA4BCD46BB99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;p37">
              <a:extLst>
                <a:ext uri="{FF2B5EF4-FFF2-40B4-BE49-F238E27FC236}">
                  <a16:creationId xmlns:a16="http://schemas.microsoft.com/office/drawing/2014/main" id="{9D464724-59E0-44E1-8D6D-90DB1C5308F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48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Transition</a:t>
            </a:r>
            <a:endParaRPr lang="it-IT" sz="3200" dirty="0"/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/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 algn="ctr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70BB9B-0110-40F7-80DF-8A36B5A1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86"/>
                <a:ext cx="1347951" cy="307777"/>
              </a:xfrm>
              <a:prstGeom prst="rect">
                <a:avLst/>
              </a:prstGeom>
              <a:blipFill>
                <a:blip r:embed="rId3"/>
                <a:stretch>
                  <a:fillRect t="-588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/>
              <p:nvPr/>
            </p:nvSpPr>
            <p:spPr>
              <a:xfrm>
                <a:off x="573405" y="1604143"/>
                <a:ext cx="4671547" cy="265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separation</a:t>
                </a:r>
                <a:r>
                  <a:rPr lang="it-IT" dirty="0">
                    <a:solidFill>
                      <a:schemeClr val="bg1"/>
                    </a:solidFill>
                  </a:rPr>
                  <a:t> of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parameter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space</a:t>
                </a:r>
                <a:r>
                  <a:rPr lang="it-IT" dirty="0">
                    <a:solidFill>
                      <a:schemeClr val="bg1"/>
                    </a:solidFill>
                  </a:rPr>
                  <a:t> in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two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phases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S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shielded</a:t>
                </a:r>
                <a:r>
                  <a:rPr lang="it-IT" dirty="0">
                    <a:solidFill>
                      <a:schemeClr val="bg1"/>
                    </a:solidFill>
                  </a:rPr>
                  <a:t> from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V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: </a:t>
                </a:r>
                <a:r>
                  <a:rPr lang="it-IT" dirty="0" err="1">
                    <a:solidFill>
                      <a:schemeClr val="bg1"/>
                    </a:solidFill>
                  </a:rPr>
                  <a:t>environment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vulnerable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to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external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        </a:t>
                </a:r>
                <a:r>
                  <a:rPr lang="it-IT" dirty="0" err="1">
                    <a:solidFill>
                      <a:schemeClr val="bg1"/>
                    </a:solidFill>
                  </a:rPr>
                  <a:t>conditions</a:t>
                </a:r>
                <a:r>
                  <a:rPr lang="it-IT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i="1" dirty="0">
                    <a:solidFill>
                      <a:schemeClr val="bg1"/>
                    </a:solidFill>
                  </a:rPr>
                  <a:t>             </a:t>
                </a: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critical</a:t>
                </a:r>
                <a:r>
                  <a:rPr lang="it-IT" dirty="0">
                    <a:solidFill>
                      <a:schemeClr val="bg1"/>
                    </a:solidFill>
                  </a:rPr>
                  <a:t> line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f>
                      <m:f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it-IT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F70C57-00CE-45B5-BF99-E5850F61F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5" y="1604143"/>
                <a:ext cx="4671547" cy="2654894"/>
              </a:xfrm>
              <a:prstGeom prst="rect">
                <a:avLst/>
              </a:prstGeom>
              <a:blipFill>
                <a:blip r:embed="rId4"/>
                <a:stretch>
                  <a:fillRect l="-3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48F4FFCB-A47C-4A0D-B2EE-F86B4F3E3DEA}"/>
              </a:ext>
            </a:extLst>
          </p:cNvPr>
          <p:cNvGrpSpPr/>
          <p:nvPr/>
        </p:nvGrpSpPr>
        <p:grpSpPr>
          <a:xfrm rot="631702">
            <a:off x="680700" y="3032723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7F13A22C-6231-4D1B-862D-D5FE92C499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643A5E0-0998-4F62-A9B2-AA42503C7F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DA878033-9159-4784-9BBC-966D517E9E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9765ED-28D8-4697-8999-E06B3FC984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C723845F-1E8C-48EA-9C07-C23EF5502E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D3BF477-BE9E-43C4-9EAA-270C53CBAE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808AAA5-6E50-48CD-87B8-02EA8957C4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0D42B581-BF4A-4BA4-8300-73D7C09B8D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6CB7332-26CA-41B1-B409-53048A9804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D1C5D66-22D2-4E25-8186-7BD37A7BC9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2AE2852-7395-46EA-A39D-6CB2DAEC11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A74AA906-E377-4094-AE1A-4B4EFA0D5B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4BCD22B2-84C4-451C-9DBD-F64263B29C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B865718-B98A-44A5-95FC-33ACC493DE59}"/>
              </a:ext>
            </a:extLst>
          </p:cNvPr>
          <p:cNvGrpSpPr/>
          <p:nvPr/>
        </p:nvGrpSpPr>
        <p:grpSpPr>
          <a:xfrm rot="631702">
            <a:off x="655367" y="2386152"/>
            <a:ext cx="183600" cy="185400"/>
            <a:chOff x="1362469" y="3088185"/>
            <a:chExt cx="18360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14:cNvPr>
                <p14:cNvContentPartPr/>
                <p14:nvPr/>
              </p14:nvContentPartPr>
              <p14:xfrm>
                <a:off x="1452469" y="3110865"/>
                <a:ext cx="63360" cy="56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BB43951-C5E8-4ACE-B732-98B8EB1195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16469" y="2894865"/>
                  <a:ext cx="1350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14:cNvPr>
                <p14:cNvContentPartPr/>
                <p14:nvPr/>
              </p14:nvContentPartPr>
              <p14:xfrm>
                <a:off x="1408909" y="3104745"/>
                <a:ext cx="109800" cy="123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5B07076-929B-4F3F-9656-EE9685D7C6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72909" y="2888745"/>
                  <a:ext cx="181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14:cNvPr>
                <p14:cNvContentPartPr/>
                <p14:nvPr/>
              </p14:nvContentPartPr>
              <p14:xfrm>
                <a:off x="1394869" y="3088185"/>
                <a:ext cx="136800" cy="1638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F9859FD1-F70B-4192-9844-CC4BC1A26B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59229" y="2872185"/>
                  <a:ext cx="208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14:cNvPr>
                <p14:cNvContentPartPr/>
                <p14:nvPr/>
              </p14:nvContentPartPr>
              <p14:xfrm>
                <a:off x="1444909" y="3160185"/>
                <a:ext cx="11160" cy="90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1CCB27AD-8931-44CA-B9DE-B95F4A8DC4F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8909" y="2944185"/>
                  <a:ext cx="8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14:cNvPr>
                <p14:cNvContentPartPr/>
                <p14:nvPr/>
              </p14:nvContentPartPr>
              <p14:xfrm>
                <a:off x="1508269" y="3094305"/>
                <a:ext cx="25920" cy="255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8B2BC359-0DB7-4A4D-A1D6-EECBB5415F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72629" y="2878665"/>
                  <a:ext cx="97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14:cNvPr>
                <p14:cNvContentPartPr/>
                <p14:nvPr/>
              </p14:nvContentPartPr>
              <p14:xfrm>
                <a:off x="1409629" y="3116985"/>
                <a:ext cx="91800" cy="146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DAC0126A-DA52-4A40-8091-3EBE2DA2C7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73989" y="2901345"/>
                  <a:ext cx="163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14:cNvPr>
                <p14:cNvContentPartPr/>
                <p14:nvPr/>
              </p14:nvContentPartPr>
              <p14:xfrm>
                <a:off x="1412509" y="3144705"/>
                <a:ext cx="70200" cy="918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D9D3C46A-D05D-4CBB-81E2-49A14B3A45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6509" y="2928705"/>
                  <a:ext cx="141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14:cNvPr>
                <p14:cNvContentPartPr/>
                <p14:nvPr/>
              </p14:nvContentPartPr>
              <p14:xfrm>
                <a:off x="1388029" y="3272505"/>
                <a:ext cx="1080" cy="10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F0694B67-204F-426A-93D3-23F36D9511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52029" y="3056865"/>
                  <a:ext cx="7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14:cNvPr>
                <p14:cNvContentPartPr/>
                <p14:nvPr/>
              </p14:nvContentPartPr>
              <p14:xfrm>
                <a:off x="1389829" y="3152985"/>
                <a:ext cx="76680" cy="1180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FB91B997-EEFA-44D0-87A4-BB263A2FA6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3829" y="2937345"/>
                  <a:ext cx="148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14:cNvPr>
                <p14:cNvContentPartPr/>
                <p14:nvPr/>
              </p14:nvContentPartPr>
              <p14:xfrm>
                <a:off x="1500349" y="3108705"/>
                <a:ext cx="3600" cy="2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156F2F86-D640-485F-A049-91DC820314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64349" y="2892705"/>
                  <a:ext cx="7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14:cNvPr>
                <p14:cNvContentPartPr/>
                <p14:nvPr/>
              </p14:nvContentPartPr>
              <p14:xfrm>
                <a:off x="1372189" y="3114105"/>
                <a:ext cx="117000" cy="864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85BEB6FF-5622-4B2B-ADCA-9BBF1594A4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6189" y="2898465"/>
                  <a:ext cx="188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14:cNvPr>
                <p14:cNvContentPartPr/>
                <p14:nvPr/>
              </p14:nvContentPartPr>
              <p14:xfrm>
                <a:off x="1498189" y="3216705"/>
                <a:ext cx="6840" cy="57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4F23C98-F85D-4F04-8C7D-3CB4C26EF0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2189" y="3001065"/>
                  <a:ext cx="7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14:cNvPr>
                <p14:cNvContentPartPr/>
                <p14:nvPr/>
              </p14:nvContentPartPr>
              <p14:xfrm>
                <a:off x="1362469" y="3138585"/>
                <a:ext cx="183600" cy="81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3D97AEF5-F1DF-44FE-A3CB-5B51034045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26469" y="2922585"/>
                  <a:ext cx="2552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oogle Shape;330;p37">
            <a:extLst>
              <a:ext uri="{FF2B5EF4-FFF2-40B4-BE49-F238E27FC236}">
                <a16:creationId xmlns:a16="http://schemas.microsoft.com/office/drawing/2014/main" id="{E3C7ABE5-A7F6-423A-9230-8D439D4D103B}"/>
              </a:ext>
            </a:extLst>
          </p:cNvPr>
          <p:cNvGrpSpPr/>
          <p:nvPr/>
        </p:nvGrpSpPr>
        <p:grpSpPr>
          <a:xfrm>
            <a:off x="726017" y="3882890"/>
            <a:ext cx="396520" cy="94342"/>
            <a:chOff x="271125" y="812725"/>
            <a:chExt cx="766525" cy="221725"/>
          </a:xfrm>
        </p:grpSpPr>
        <p:sp>
          <p:nvSpPr>
            <p:cNvPr id="57" name="Google Shape;331;p37">
              <a:extLst>
                <a:ext uri="{FF2B5EF4-FFF2-40B4-BE49-F238E27FC236}">
                  <a16:creationId xmlns:a16="http://schemas.microsoft.com/office/drawing/2014/main" id="{F50C5CB2-C460-4ACD-808A-7B4C4F43529D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32;p37">
              <a:extLst>
                <a:ext uri="{FF2B5EF4-FFF2-40B4-BE49-F238E27FC236}">
                  <a16:creationId xmlns:a16="http://schemas.microsoft.com/office/drawing/2014/main" id="{920D7821-D9D1-49FB-9FF0-43A26C14914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37613" y="1466736"/>
            <a:ext cx="101910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CFC44798-3833-44AF-8F12-4B98E5EC392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366084" y="1442672"/>
            <a:ext cx="3685576" cy="2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species </a:t>
            </a:r>
            <a:r>
              <a:rPr lang="it-IT" sz="3200" dirty="0" err="1">
                <a:solidFill>
                  <a:schemeClr val="bg1"/>
                </a:solidFill>
              </a:rPr>
              <a:t>that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survive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Google Shape;391;p38">
            <a:extLst>
              <a:ext uri="{FF2B5EF4-FFF2-40B4-BE49-F238E27FC236}">
                <a16:creationId xmlns:a16="http://schemas.microsoft.com/office/drawing/2014/main" id="{0E57C63A-C4AD-4089-B17C-3FC51220EB3C}"/>
              </a:ext>
            </a:extLst>
          </p:cNvPr>
          <p:cNvSpPr/>
          <p:nvPr/>
        </p:nvSpPr>
        <p:spPr>
          <a:xfrm>
            <a:off x="258477" y="209028"/>
            <a:ext cx="773112" cy="65172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/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We can compute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r>
                  <a:rPr lang="it-IT" dirty="0">
                    <a:solidFill>
                      <a:schemeClr val="bg1"/>
                    </a:solidFill>
                  </a:rPr>
                  <a:t> of the  </a:t>
                </a:r>
                <a:r>
                  <a:rPr lang="it-IT" i="1" dirty="0">
                    <a:solidFill>
                      <a:schemeClr val="bg1"/>
                    </a:solidFill>
                  </a:rPr>
                  <a:t>resource surplus </a:t>
                </a:r>
                <a:r>
                  <a:rPr lang="it-IT" dirty="0">
                    <a:solidFill>
                      <a:schemeClr val="bg1"/>
                    </a:solidFill>
                  </a:rPr>
                  <a:t>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the species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i="1" dirty="0" err="1">
                    <a:solidFill>
                      <a:schemeClr val="bg1"/>
                    </a:solidFill>
                  </a:rPr>
                  <a:t>at</a:t>
                </a:r>
                <a:r>
                  <a:rPr lang="it-IT" i="1" dirty="0">
                    <a:solidFill>
                      <a:schemeClr val="bg1"/>
                    </a:solidFill>
                  </a:rPr>
                  <a:t> equilibrium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255CF055-16FF-42F0-AB3D-CC7AD6BE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2" y="1134686"/>
                <a:ext cx="8254539" cy="307777"/>
              </a:xfrm>
              <a:prstGeom prst="rect">
                <a:avLst/>
              </a:prstGeom>
              <a:blipFill>
                <a:blip r:embed="rId3"/>
                <a:stretch>
                  <a:fillRect l="-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/>
              <p:nvPr/>
            </p:nvSpPr>
            <p:spPr>
              <a:xfrm>
                <a:off x="4434619" y="2196215"/>
                <a:ext cx="4296304" cy="1164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endParaRPr lang="it-IT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𝑚𝑢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𝑝𝑚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2A878590-6A68-4640-9008-5E61B98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619" y="2196215"/>
                <a:ext cx="4296304" cy="1164999"/>
              </a:xfrm>
              <a:prstGeom prst="rect">
                <a:avLst/>
              </a:prstGeom>
              <a:blipFill>
                <a:blip r:embed="rId4"/>
                <a:stretch>
                  <a:fillRect b="-5077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/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bg1"/>
                    </a:solidFill>
                  </a:rPr>
                  <a:t>survivors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fraction</a:t>
                </a:r>
                <a:r>
                  <a:rPr lang="it-IT" dirty="0">
                    <a:solidFill>
                      <a:schemeClr val="bg1"/>
                    </a:solidFill>
                  </a:rPr>
                  <a:t> of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whose</a:t>
                </a:r>
                <a:r>
                  <a:rPr lang="it-IT" dirty="0">
                    <a:solidFill>
                      <a:schemeClr val="bg1"/>
                    </a:solidFill>
                  </a:rPr>
                  <a:t> resource demand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met</a:t>
                </a:r>
                <a:r>
                  <a:rPr lang="it-IT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1E4B5061-2213-41B2-BF98-4B98B16A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61" y="4065727"/>
                <a:ext cx="4466152" cy="542521"/>
              </a:xfrm>
              <a:prstGeom prst="rect">
                <a:avLst/>
              </a:prstGeom>
              <a:blipFill>
                <a:blip r:embed="rId5"/>
                <a:stretch>
                  <a:fillRect l="-409" t="-2247" b="-67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7" y="1783511"/>
            <a:ext cx="3913345" cy="29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1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results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06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Method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Given the resource </a:t>
                </a:r>
                <a:r>
                  <a:rPr lang="it-IT" dirty="0" err="1">
                    <a:solidFill>
                      <a:schemeClr val="bg1"/>
                    </a:solidFill>
                  </a:rPr>
                  <a:t>depletion</a:t>
                </a:r>
                <a:r>
                  <a:rPr lang="it-IT" dirty="0">
                    <a:solidFill>
                      <a:schemeClr val="bg1"/>
                    </a:solidFill>
                  </a:rPr>
                  <a:t>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considering</a:t>
                </a:r>
                <a:r>
                  <a:rPr lang="it-IT" dirty="0">
                    <a:solidFill>
                      <a:schemeClr val="bg1"/>
                    </a:solidFill>
                  </a:rPr>
                  <a:t> the resource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want</a:t>
                </a:r>
                <a:r>
                  <a:rPr lang="it-IT" dirty="0">
                    <a:solidFill>
                      <a:schemeClr val="bg1"/>
                    </a:solidFill>
                  </a:rPr>
                  <a:t> to </a:t>
                </a:r>
                <a:r>
                  <a:rPr lang="it-IT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point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computing</a:t>
                </a:r>
                <a:r>
                  <a:rPr lang="it-IT" dirty="0">
                    <a:solidFill>
                      <a:schemeClr val="bg1"/>
                    </a:solidFill>
                  </a:rPr>
                  <a:t> the maximum of: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1719432"/>
                <a:ext cx="8662737" cy="1703928"/>
              </a:xfrm>
              <a:prstGeom prst="rect">
                <a:avLst/>
              </a:prstGeom>
              <a:blipFill>
                <a:blip r:embed="rId3"/>
                <a:stretch>
                  <a:fillRect l="-211" b="-2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591088">
            <a:off x="515687" y="3410441"/>
            <a:ext cx="583691" cy="539585"/>
            <a:chOff x="1113100" y="2199475"/>
            <a:chExt cx="801900" cy="709925"/>
          </a:xfrm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resource surplus </a:t>
                </a:r>
                <a:r>
                  <a:rPr lang="it-IT" dirty="0" err="1">
                    <a:solidFill>
                      <a:schemeClr val="bg1"/>
                    </a:solidFill>
                  </a:rPr>
                  <a:t>distribution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The number of surviving species at equilibrium,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equilibrium</a:t>
                </a:r>
                <a:r>
                  <a:rPr lang="it-IT" dirty="0">
                    <a:solidFill>
                      <a:schemeClr val="bg1"/>
                    </a:solidFill>
                  </a:rPr>
                  <a:t> availability of </a:t>
                </a:r>
                <a:r>
                  <a:rPr lang="it-IT" dirty="0" err="1">
                    <a:solidFill>
                      <a:schemeClr val="bg1"/>
                    </a:solidFill>
                  </a:rPr>
                  <a:t>resources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phase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transition</a:t>
                </a:r>
                <a:r>
                  <a:rPr lang="it-IT" dirty="0">
                    <a:solidFill>
                      <a:schemeClr val="bg1"/>
                    </a:solidFill>
                  </a:rPr>
                  <a:t> for </a:t>
                </a:r>
                <a:r>
                  <a:rPr lang="it-IT" dirty="0" err="1">
                    <a:solidFill>
                      <a:schemeClr val="bg1"/>
                    </a:solidFill>
                  </a:rPr>
                  <a:t>different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values</a:t>
                </a:r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452" y="3680234"/>
                <a:ext cx="6039386" cy="1202252"/>
              </a:xfrm>
              <a:prstGeom prst="rect">
                <a:avLst/>
              </a:prstGeom>
              <a:blipFill>
                <a:blip r:embed="rId4"/>
                <a:stretch>
                  <a:fillRect t="-7614" b="-8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389;p38"/>
          <p:cNvSpPr/>
          <p:nvPr/>
        </p:nvSpPr>
        <p:spPr>
          <a:xfrm>
            <a:off x="1303862" y="3680234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/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solidFill>
                      <a:schemeClr val="bg1"/>
                    </a:solidFill>
                  </a:rPr>
                  <a:t>We generate the pool of competitors,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 get: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DC8D52E-FF69-45AB-A8CA-708D5DBF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" y="845708"/>
                <a:ext cx="8645237" cy="818879"/>
              </a:xfrm>
              <a:prstGeom prst="rect">
                <a:avLst/>
              </a:prstGeom>
              <a:blipFill>
                <a:blip r:embed="rId5"/>
                <a:stretch>
                  <a:fillRect l="-212" b="-529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608598" y="1686264"/>
            <a:ext cx="807352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4235671" y="1629706"/>
            <a:ext cx="1265167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975100" y="2351715"/>
            <a:ext cx="881700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6835792" y="2374575"/>
            <a:ext cx="1814796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5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39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7" y="2121934"/>
                <a:ext cx="3462449" cy="1861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480503" y="3258645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97" y="1369486"/>
                <a:ext cx="1334915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81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364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1" y="832975"/>
            <a:ext cx="5333333" cy="40000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resource surplus </a:t>
            </a:r>
            <a:r>
              <a:rPr lang="it-IT" sz="3200" dirty="0" err="1">
                <a:solidFill>
                  <a:schemeClr val="bg1"/>
                </a:solidFill>
              </a:rPr>
              <a:t>distribution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6" y="1039091"/>
                <a:ext cx="2701638" cy="237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/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6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𝜆𝜓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DF4986-DF1E-48FF-AD2F-14292E99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66" y="3709722"/>
                <a:ext cx="2943433" cy="674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1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species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1B44C7F-D326-4CB9-8D90-96FD80D7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</a:t>
            </a:r>
            <a:r>
              <a:rPr lang="it-IT" sz="3200" dirty="0" err="1">
                <a:solidFill>
                  <a:schemeClr val="bg1"/>
                </a:solidFill>
              </a:rPr>
              <a:t>number</a:t>
            </a:r>
            <a:r>
              <a:rPr lang="it-IT" sz="3200" dirty="0">
                <a:solidFill>
                  <a:schemeClr val="bg1"/>
                </a:solidFill>
              </a:rPr>
              <a:t> of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 </a:t>
            </a:r>
            <a:r>
              <a:rPr lang="it-IT" sz="3200" dirty="0" err="1">
                <a:solidFill>
                  <a:schemeClr val="bg1"/>
                </a:solidFill>
              </a:rPr>
              <a:t>at</a:t>
            </a:r>
            <a:r>
              <a:rPr lang="it-IT" sz="3200" dirty="0">
                <a:solidFill>
                  <a:schemeClr val="bg1"/>
                </a:solidFill>
              </a:rPr>
              <a:t> equilibrium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CFB632-94BE-4F9A-AB0C-C87F339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45" y="840081"/>
            <a:ext cx="5261934" cy="3946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085E2-56BB-49DB-8E6B-0509DCF2313E}"/>
              </a:ext>
            </a:extLst>
          </p:cNvPr>
          <p:cNvSpPr txBox="1"/>
          <p:nvPr/>
        </p:nvSpPr>
        <p:spPr>
          <a:xfrm>
            <a:off x="4699747" y="1454728"/>
            <a:ext cx="221877" cy="33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34E56E-797B-490C-83E0-DF195D846200}"/>
              </a:ext>
            </a:extLst>
          </p:cNvPr>
          <p:cNvSpPr txBox="1"/>
          <p:nvPr/>
        </p:nvSpPr>
        <p:spPr>
          <a:xfrm>
            <a:off x="4572000" y="152624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V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9D7462-8444-46B2-ACDA-2C3E655B52F6}"/>
              </a:ext>
            </a:extLst>
          </p:cNvPr>
          <p:cNvSpPr txBox="1"/>
          <p:nvPr/>
        </p:nvSpPr>
        <p:spPr>
          <a:xfrm>
            <a:off x="6714564" y="3595261"/>
            <a:ext cx="112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S </a:t>
            </a:r>
            <a:r>
              <a:rPr lang="it-IT" b="1" dirty="0" err="1">
                <a:solidFill>
                  <a:schemeClr val="accent6"/>
                </a:solidFill>
              </a:rPr>
              <a:t>phase</a:t>
            </a:r>
            <a:endParaRPr lang="it-IT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0.03, 0.1]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51F764B-5451-45D1-83BC-EFA1416D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701638" cy="205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6C96F4F1-3D25-424C-BF6D-27998787842D}"/>
              </a:ext>
            </a:extLst>
          </p:cNvPr>
          <p:cNvSpPr/>
          <p:nvPr/>
        </p:nvSpPr>
        <p:spPr>
          <a:xfrm>
            <a:off x="268929" y="3652871"/>
            <a:ext cx="3113002" cy="113475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/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</a:rPr>
                  <a:t>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survival species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given</a:t>
                </a:r>
                <a:r>
                  <a:rPr lang="it-IT" dirty="0">
                    <a:solidFill>
                      <a:schemeClr val="bg1"/>
                    </a:solidFill>
                  </a:rPr>
                  <a:t> by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of species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D45762F-EF83-4811-8C4B-F7A3612F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9" y="3642963"/>
                <a:ext cx="3113002" cy="1096006"/>
              </a:xfrm>
              <a:prstGeom prst="rect">
                <a:avLst/>
              </a:prstGeom>
              <a:blipFill>
                <a:blip r:embed="rId5"/>
                <a:stretch>
                  <a:fillRect t="-11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1D31073D-7B90-4E4E-8BE4-787681FA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529" y="1957588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The equilibrium availability of </a:t>
            </a:r>
            <a:r>
              <a:rPr lang="it-IT" sz="3200" dirty="0" err="1">
                <a:solidFill>
                  <a:schemeClr val="bg1"/>
                </a:solidFill>
              </a:rPr>
              <a:t>resources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1" y="1219254"/>
                <a:ext cx="2239620" cy="2378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F3D763E3-467D-43C0-AB08-DA3CC9FA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245" y="834937"/>
            <a:ext cx="5261934" cy="3946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∀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solidFill>
                      <a:schemeClr val="bg1"/>
                    </a:solidFill>
                  </a:rPr>
                  <a:t>satisfies</a:t>
                </a:r>
                <a:r>
                  <a:rPr lang="it-IT" dirty="0">
                    <a:solidFill>
                      <a:schemeClr val="bg1"/>
                    </a:solidFill>
                  </a:rPr>
                  <a:t> the resource balance of </a:t>
                </a:r>
                <a:r>
                  <a:rPr lang="it-IT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dirty="0">
                    <a:solidFill>
                      <a:schemeClr val="bg1"/>
                    </a:solidFill>
                  </a:rPr>
                  <a:t> species: </a:t>
                </a:r>
                <a:r>
                  <a:rPr lang="it-IT" dirty="0" err="1">
                    <a:solidFill>
                      <a:schemeClr val="bg1"/>
                    </a:solidFill>
                  </a:rPr>
                  <a:t>neither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specialists</a:t>
                </a:r>
                <a:r>
                  <a:rPr lang="it-IT" dirty="0">
                    <a:solidFill>
                      <a:schemeClr val="bg1"/>
                    </a:solidFill>
                  </a:rPr>
                  <a:t> or </a:t>
                </a:r>
                <a:r>
                  <a:rPr lang="it-IT" dirty="0" err="1">
                    <a:solidFill>
                      <a:schemeClr val="bg1"/>
                    </a:solidFill>
                  </a:rPr>
                  <a:t>generalists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an </a:t>
                </a:r>
                <a:r>
                  <a:rPr lang="it-IT" dirty="0" err="1">
                    <a:solidFill>
                      <a:schemeClr val="bg1"/>
                    </a:solidFill>
                  </a:rPr>
                  <a:t>advantage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7" y="3878868"/>
                <a:ext cx="2662196" cy="954107"/>
              </a:xfrm>
              <a:prstGeom prst="rect">
                <a:avLst/>
              </a:prstGeom>
              <a:blipFill>
                <a:blip r:embed="rId5"/>
                <a:stretch>
                  <a:fillRect l="-686" t="-637" r="-686" b="-57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7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5FD94180-40CD-45F5-B95C-CF6E5D2E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91" y="834937"/>
            <a:ext cx="4811087" cy="394645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bg1"/>
                </a:solidFill>
              </a:rPr>
              <a:t>And for finite </a:t>
            </a:r>
            <a:r>
              <a:rPr lang="el-GR" sz="3200" dirty="0">
                <a:solidFill>
                  <a:schemeClr val="bg1"/>
                </a:solidFill>
              </a:rPr>
              <a:t>ε</a:t>
            </a:r>
            <a:r>
              <a:rPr lang="it-IT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𝑟𝑒𝑎𝑙𝑖𝑧𝑎𝑡𝑖𝑜𝑛𝑠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6" y="1454728"/>
                <a:ext cx="2701638" cy="205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939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02" y="2990702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462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53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46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906495" cy="613805"/>
              </a:xfrm>
              <a:prstGeom prst="rect">
                <a:avLst/>
              </a:prstGeom>
              <a:blipFill>
                <a:blip r:embed="rId3"/>
                <a:stretch>
                  <a:fillRect l="-5241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/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it-IT" sz="1400" b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sym typeface="Arial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</m:t>
                    </m:r>
                    <m:acc>
                      <m:accPr>
                        <m:chr m:val="̅"/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</m:acc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𝛿</m:t>
                        </m:r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=1</m:t>
                    </m:r>
                    <m:r>
                      <a:rPr kumimoji="0" lang="it-IT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±</m:t>
                    </m:r>
                    <m:f>
                      <m:f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7202F1-6DF1-4655-9A7A-26F3B8D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3" y="1704293"/>
                <a:ext cx="3501589" cy="1575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3EA2BBB8-C929-43E1-8CCD-C7FD17AA692F}"/>
              </a:ext>
            </a:extLst>
          </p:cNvPr>
          <p:cNvGrpSpPr/>
          <p:nvPr/>
        </p:nvGrpSpPr>
        <p:grpSpPr>
          <a:xfrm rot="5222515">
            <a:off x="505314" y="2688567"/>
            <a:ext cx="405959" cy="509190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E4E3F761-2037-4B4A-956D-7CBA9437C9B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AB82A7D9-03E0-4190-8F00-21C7A558F44D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136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47</a:t>
            </a:fld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Google Shape;95;p16">
                <a:extLst>
                  <a:ext uri="{FF2B5EF4-FFF2-40B4-BE49-F238E27FC236}">
                    <a16:creationId xmlns:a16="http://schemas.microsoft.com/office/drawing/2014/main" id="{EA30109C-6A1D-431B-B201-8923D19A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3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3D58811-A134-479A-BCA0-F43CF14C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9" y="1055051"/>
            <a:ext cx="4705294" cy="3528970"/>
          </a:xfrm>
          <a:prstGeom prst="rect">
            <a:avLst/>
          </a:prstGeom>
        </p:spPr>
      </p:pic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298E96EA-FB0D-406E-91FD-4DFA7666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412" y="1048821"/>
            <a:ext cx="4696532" cy="352239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Google Shape;95;p16">
                <a:extLst>
                  <a:ext uri="{FF2B5EF4-FFF2-40B4-BE49-F238E27FC236}">
                    <a16:creationId xmlns:a16="http://schemas.microsoft.com/office/drawing/2014/main" id="{13FB7DDB-2EF7-4BB4-B87C-58D30D1B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1AEB96E4-62F5-4125-A163-1137BCB7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12" y="1955220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6D8B4E-5A36-4FD7-A400-FA587CDB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8" y="1055051"/>
            <a:ext cx="4705294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49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1659A704-4639-4A03-946E-A5BDC32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18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825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BE41B99-3D28-4C0E-8EAF-3C5F4CE8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28" y="1050240"/>
            <a:ext cx="4963715" cy="35482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bg1"/>
                    </a:solidFill>
                  </a:rPr>
                  <a:t>Modify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it-IT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Google Shape;95;p16">
                <a:extLst>
                  <a:ext uri="{FF2B5EF4-FFF2-40B4-BE49-F238E27FC236}">
                    <a16:creationId xmlns:a16="http://schemas.microsoft.com/office/drawing/2014/main" id="{E59D84E3-850A-4CD8-9CF8-F9A168CBA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2689815" cy="613805"/>
              </a:xfrm>
              <a:prstGeom prst="rect">
                <a:avLst/>
              </a:prstGeom>
              <a:blipFill>
                <a:blip r:embed="rId5"/>
                <a:stretch>
                  <a:fillRect l="-5669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56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supply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25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735ABD75-18E8-4159-B7C9-A76111E2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69" y="1052237"/>
            <a:ext cx="4709045" cy="35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0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60" y="1046844"/>
            <a:ext cx="4721905" cy="354142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9B0903ED-24CC-4286-AE3D-6506489DC686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704900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052237"/>
            <a:ext cx="4571181" cy="356134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FEFA0CCD-B276-47F5-9134-31D9BC591969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26E7FC1-78A8-452C-886E-3F94951F9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49562"/>
            <a:ext cx="216059" cy="15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4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67" y="1055051"/>
            <a:ext cx="4705293" cy="35289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702AB428-D640-48C1-9327-E7904F63F4AE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1968201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6" y="1043772"/>
            <a:ext cx="4976497" cy="37323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049C7D81-7AB9-4AB5-88D3-95D61279CC32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Modify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external</a:t>
            </a:r>
            <a:r>
              <a:rPr lang="it-IT" sz="3200" dirty="0">
                <a:solidFill>
                  <a:schemeClr val="bg1"/>
                </a:solidFill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3597207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66754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6000" dirty="0" err="1">
                <a:solidFill>
                  <a:schemeClr val="bg1"/>
                </a:solidFill>
              </a:rPr>
              <a:t>Changing</a:t>
            </a:r>
            <a:r>
              <a:rPr lang="it-IT" sz="6000" dirty="0">
                <a:solidFill>
                  <a:schemeClr val="bg1"/>
                </a:solidFill>
              </a:rPr>
              <a:t> the </a:t>
            </a:r>
            <a:r>
              <a:rPr lang="it-IT" sz="6000" dirty="0" err="1">
                <a:solidFill>
                  <a:schemeClr val="bg1"/>
                </a:solidFill>
              </a:rPr>
              <a:t>parameters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73253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653237" y="3029632"/>
            <a:ext cx="5837525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survival species</a:t>
            </a:r>
          </a:p>
        </p:txBody>
      </p:sp>
    </p:spTree>
    <p:extLst>
      <p:ext uri="{BB962C8B-B14F-4D97-AF65-F5344CB8AC3E}">
        <p14:creationId xmlns:p14="http://schemas.microsoft.com/office/powerpoint/2010/main" val="3408409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EA30109C-6A1D-431B-B201-8923D19A072C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survival species</a:t>
            </a: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We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observed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that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dirty="0">
                    <a:solidFill>
                      <a:schemeClr val="bg1"/>
                    </a:solidFill>
                  </a:rPr>
                  <a:t>,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but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it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is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possible</a:t>
                </a:r>
                <a:r>
                  <a:rPr lang="it-IT" sz="1600" dirty="0">
                    <a:solidFill>
                      <a:schemeClr val="bg1"/>
                    </a:solidFill>
                  </a:rPr>
                  <a:t> to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observe</a:t>
                </a: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𝑠𝑢𝑟𝑣𝑖𝑣𝑎𝑙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𝑠𝑝𝑒𝑐𝑖𝑒𝑠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it-IT" sz="16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it-IT" sz="1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1"/>
                    </a:solidFill>
                  </a:rPr>
                  <a:t> </a:t>
                </a:r>
                <a:endParaRPr lang="it-IT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79" y="1064413"/>
                <a:ext cx="7473141" cy="1524007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/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00" lvl="4">
                  <a:spcBef>
                    <a:spcPts val="600"/>
                  </a:spcBef>
                  <a:buClr>
                    <a:srgbClr val="FFFFFF"/>
                  </a:buClr>
                  <a:buSzPts val="2000"/>
                  <a:defRPr/>
                </a:pPr>
                <a:r>
                  <a:rPr lang="it-IT" sz="1600" dirty="0">
                    <a:solidFill>
                      <a:schemeClr val="bg1"/>
                    </a:solidFill>
                  </a:rPr>
                  <a:t>For </a:t>
                </a:r>
                <a:r>
                  <a:rPr lang="it-IT" sz="1600" dirty="0" err="1">
                    <a:solidFill>
                      <a:schemeClr val="bg1"/>
                    </a:solidFill>
                  </a:rPr>
                  <a:t>all</a:t>
                </a:r>
                <a:r>
                  <a:rPr lang="it-IT" sz="1600" dirty="0">
                    <a:solidFill>
                      <a:schemeClr val="bg1"/>
                    </a:solidFill>
                  </a:rPr>
                  <a:t> the species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  <a:p>
                <a:pPr marL="387350" lvl="4" indent="-285750">
                  <a:spcBef>
                    <a:spcPts val="600"/>
                  </a:spcBef>
                  <a:buClr>
                    <a:srgbClr val="FFFFFF"/>
                  </a:buClr>
                  <a:buSzPts val="2000"/>
                  <a:buFont typeface="Arial" panose="020B0604020202020204" pitchFamily="34" charset="0"/>
                  <a:buChar char="•"/>
                  <a:defRPr/>
                </a:pPr>
                <a:r>
                  <a:rPr lang="it-IT" sz="1600" dirty="0" err="1">
                    <a:solidFill>
                      <a:schemeClr val="bg1"/>
                    </a:solidFill>
                  </a:rPr>
                  <a:t>We</a:t>
                </a:r>
                <a:r>
                  <a:rPr lang="it-IT" sz="1600" dirty="0">
                    <a:solidFill>
                      <a:schemeClr val="bg1"/>
                    </a:solidFill>
                  </a:rPr>
                  <a:t> impose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36FDD1-1CF9-4D6D-AB80-E9BE3751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09" y="2350209"/>
                <a:ext cx="4418801" cy="694806"/>
              </a:xfrm>
              <a:prstGeom prst="rect">
                <a:avLst/>
              </a:prstGeom>
              <a:blipFill>
                <a:blip r:embed="rId4"/>
                <a:stretch>
                  <a:fillRect t="-5263" b="-79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327;p37">
            <a:extLst>
              <a:ext uri="{FF2B5EF4-FFF2-40B4-BE49-F238E27FC236}">
                <a16:creationId xmlns:a16="http://schemas.microsoft.com/office/drawing/2014/main" id="{245CE03D-B033-42A3-ACF0-F3727DA5E89B}"/>
              </a:ext>
            </a:extLst>
          </p:cNvPr>
          <p:cNvGrpSpPr/>
          <p:nvPr/>
        </p:nvGrpSpPr>
        <p:grpSpPr>
          <a:xfrm rot="6011854">
            <a:off x="1339679" y="1940437"/>
            <a:ext cx="545683" cy="905718"/>
            <a:chOff x="1113100" y="2199475"/>
            <a:chExt cx="801900" cy="709925"/>
          </a:xfrm>
        </p:grpSpPr>
        <p:sp>
          <p:nvSpPr>
            <p:cNvPr id="11" name="Google Shape;328;p37">
              <a:extLst>
                <a:ext uri="{FF2B5EF4-FFF2-40B4-BE49-F238E27FC236}">
                  <a16:creationId xmlns:a16="http://schemas.microsoft.com/office/drawing/2014/main" id="{C754B2A1-FDD9-4BA3-B6A7-62056374718B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;p37">
              <a:extLst>
                <a:ext uri="{FF2B5EF4-FFF2-40B4-BE49-F238E27FC236}">
                  <a16:creationId xmlns:a16="http://schemas.microsoft.com/office/drawing/2014/main" id="{A071A0FA-1F4E-4BF5-8298-279CD8E9D96E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1026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65AAE7-53AE-4224-BF29-07E1551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06" y="834384"/>
            <a:ext cx="5277126" cy="395784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59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/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rad>
                      </m:den>
                    </m:f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select</a:t>
                </a:r>
                <a:r>
                  <a:rPr lang="it-IT" dirty="0">
                    <a:solidFill>
                      <a:schemeClr val="bg1"/>
                    </a:solidFill>
                  </a:rPr>
                  <a:t> a </a:t>
                </a:r>
                <a:r>
                  <a:rPr lang="it-IT" dirty="0" err="1">
                    <a:solidFill>
                      <a:schemeClr val="bg1"/>
                    </a:solidFill>
                  </a:rPr>
                  <a:t>fixed</a:t>
                </a:r>
                <a:r>
                  <a:rPr lang="it-IT" dirty="0">
                    <a:solidFill>
                      <a:schemeClr val="bg1"/>
                    </a:solidFill>
                  </a:rPr>
                  <a:t>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imposing:</a:t>
                </a:r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C2DC69C-E38E-4338-A4F9-0ACB48AC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0" y="1154594"/>
                <a:ext cx="3462449" cy="3267176"/>
              </a:xfrm>
              <a:prstGeom prst="rect">
                <a:avLst/>
              </a:prstGeom>
              <a:blipFill>
                <a:blip r:embed="rId4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222515">
            <a:off x="560120" y="2296118"/>
            <a:ext cx="583691" cy="539585"/>
            <a:chOff x="1113100" y="2199475"/>
            <a:chExt cx="801900" cy="709925"/>
          </a:xfrm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5;p16">
            <a:extLst>
              <a:ext uri="{FF2B5EF4-FFF2-40B4-BE49-F238E27FC236}">
                <a16:creationId xmlns:a16="http://schemas.microsoft.com/office/drawing/2014/main" id="{B7057696-2C7F-445E-89C0-47C6F608813A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63610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133948" y="222972"/>
            <a:ext cx="5349230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The focus</a:t>
            </a:r>
            <a:endParaRPr sz="3200" dirty="0"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4B2392E2-5964-4C0F-AA48-4BD3F2F954DF}"/>
              </a:ext>
            </a:extLst>
          </p:cNvPr>
          <p:cNvSpPr/>
          <p:nvPr/>
        </p:nvSpPr>
        <p:spPr>
          <a:xfrm>
            <a:off x="307833" y="222972"/>
            <a:ext cx="555280" cy="65236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FA64D-EB30-47BF-93FD-0478CB1A31B4}"/>
              </a:ext>
            </a:extLst>
          </p:cNvPr>
          <p:cNvGrpSpPr/>
          <p:nvPr/>
        </p:nvGrpSpPr>
        <p:grpSpPr>
          <a:xfrm>
            <a:off x="6941691" y="990589"/>
            <a:ext cx="889560" cy="1258920"/>
            <a:chOff x="6941691" y="990589"/>
            <a:chExt cx="889560" cy="125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14:cNvPr>
                <p14:cNvContentPartPr/>
                <p14:nvPr/>
              </p14:nvContentPartPr>
              <p14:xfrm>
                <a:off x="6941691" y="990589"/>
                <a:ext cx="36000" cy="136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15E04C67-463B-4BBE-9B10-7933DC492B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691" y="882949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14:cNvPr>
                <p14:cNvContentPartPr/>
                <p14:nvPr/>
              </p14:nvContentPartPr>
              <p14:xfrm>
                <a:off x="7830891" y="2246629"/>
                <a:ext cx="360" cy="288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DF582171-16EA-445D-B149-FD431066B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2891" y="2138989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14:cNvPr>
              <p14:cNvContentPartPr/>
              <p14:nvPr/>
            </p14:nvContentPartPr>
            <p14:xfrm>
              <a:off x="8325891" y="1904629"/>
              <a:ext cx="360" cy="72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5FB3BA5C-26D3-43CC-92AB-01E36DDF8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0251" y="1688629"/>
                <a:ext cx="72000" cy="4323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D8E1C77E-8A18-4328-B1C4-E9D743E7E763}"/>
              </a:ext>
            </a:extLst>
          </p:cNvPr>
          <p:cNvSpPr txBox="1"/>
          <p:nvPr/>
        </p:nvSpPr>
        <p:spPr>
          <a:xfrm>
            <a:off x="2904313" y="1601728"/>
            <a:ext cx="134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Organisms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E72FA6D1-7E4E-404C-84E9-083C1096FFA5}"/>
              </a:ext>
            </a:extLst>
          </p:cNvPr>
          <p:cNvSpPr txBox="1"/>
          <p:nvPr/>
        </p:nvSpPr>
        <p:spPr>
          <a:xfrm>
            <a:off x="4882735" y="1585645"/>
            <a:ext cx="159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</a:rPr>
              <a:t>Environment</a:t>
            </a:r>
          </a:p>
        </p:txBody>
      </p:sp>
      <p:grpSp>
        <p:nvGrpSpPr>
          <p:cNvPr id="108" name="Google Shape;327;p37">
            <a:extLst>
              <a:ext uri="{FF2B5EF4-FFF2-40B4-BE49-F238E27FC236}">
                <a16:creationId xmlns:a16="http://schemas.microsoft.com/office/drawing/2014/main" id="{E48A5718-9990-433B-BE2A-985856CDBE93}"/>
              </a:ext>
            </a:extLst>
          </p:cNvPr>
          <p:cNvGrpSpPr/>
          <p:nvPr/>
        </p:nvGrpSpPr>
        <p:grpSpPr>
          <a:xfrm rot="13244874">
            <a:off x="3990701" y="930630"/>
            <a:ext cx="1057805" cy="936479"/>
            <a:chOff x="1113100" y="2199475"/>
            <a:chExt cx="801900" cy="709925"/>
          </a:xfrm>
        </p:grpSpPr>
        <p:sp>
          <p:nvSpPr>
            <p:cNvPr id="109" name="Google Shape;328;p37">
              <a:extLst>
                <a:ext uri="{FF2B5EF4-FFF2-40B4-BE49-F238E27FC236}">
                  <a16:creationId xmlns:a16="http://schemas.microsoft.com/office/drawing/2014/main" id="{0998AAE6-A4F9-4D32-A234-CAB23215C061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29;p37">
              <a:extLst>
                <a:ext uri="{FF2B5EF4-FFF2-40B4-BE49-F238E27FC236}">
                  <a16:creationId xmlns:a16="http://schemas.microsoft.com/office/drawing/2014/main" id="{62B06DA8-594E-4AF2-9F6A-9E5B642EAF27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2510127">
            <a:off x="4052325" y="1672406"/>
            <a:ext cx="1057805" cy="936479"/>
            <a:chOff x="1113100" y="2199475"/>
            <a:chExt cx="801900" cy="709925"/>
          </a:xfrm>
        </p:grpSpPr>
        <p:sp>
          <p:nvSpPr>
            <p:cNvPr id="112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4D4AA68-7993-41CA-B98B-17720403AE2F}"/>
              </a:ext>
            </a:extLst>
          </p:cNvPr>
          <p:cNvSpPr txBox="1"/>
          <p:nvPr/>
        </p:nvSpPr>
        <p:spPr>
          <a:xfrm>
            <a:off x="907890" y="3037766"/>
            <a:ext cx="732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Ecoevolutionary</a:t>
            </a:r>
            <a:r>
              <a:rPr lang="en-US" sz="1800" dirty="0">
                <a:solidFill>
                  <a:schemeClr val="bg1"/>
                </a:solidFill>
              </a:rPr>
              <a:t> dynamics for a large number of interacting species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4D22E2-A86E-40D0-B44B-CE2A0F488E19}"/>
              </a:ext>
            </a:extLst>
          </p:cNvPr>
          <p:cNvSpPr/>
          <p:nvPr/>
        </p:nvSpPr>
        <p:spPr>
          <a:xfrm>
            <a:off x="788724" y="2806558"/>
            <a:ext cx="7560432" cy="829198"/>
          </a:xfrm>
          <a:custGeom>
            <a:avLst/>
            <a:gdLst>
              <a:gd name="connsiteX0" fmla="*/ 0 w 7560432"/>
              <a:gd name="connsiteY0" fmla="*/ 0 h 829198"/>
              <a:gd name="connsiteX1" fmla="*/ 611708 w 7560432"/>
              <a:gd name="connsiteY1" fmla="*/ 0 h 829198"/>
              <a:gd name="connsiteX2" fmla="*/ 1147811 w 7560432"/>
              <a:gd name="connsiteY2" fmla="*/ 0 h 829198"/>
              <a:gd name="connsiteX3" fmla="*/ 1759519 w 7560432"/>
              <a:gd name="connsiteY3" fmla="*/ 0 h 829198"/>
              <a:gd name="connsiteX4" fmla="*/ 2220018 w 7560432"/>
              <a:gd name="connsiteY4" fmla="*/ 0 h 829198"/>
              <a:gd name="connsiteX5" fmla="*/ 2982934 w 7560432"/>
              <a:gd name="connsiteY5" fmla="*/ 0 h 829198"/>
              <a:gd name="connsiteX6" fmla="*/ 3443433 w 7560432"/>
              <a:gd name="connsiteY6" fmla="*/ 0 h 829198"/>
              <a:gd name="connsiteX7" fmla="*/ 4055141 w 7560432"/>
              <a:gd name="connsiteY7" fmla="*/ 0 h 829198"/>
              <a:gd name="connsiteX8" fmla="*/ 4742453 w 7560432"/>
              <a:gd name="connsiteY8" fmla="*/ 0 h 829198"/>
              <a:gd name="connsiteX9" fmla="*/ 5429765 w 7560432"/>
              <a:gd name="connsiteY9" fmla="*/ 0 h 829198"/>
              <a:gd name="connsiteX10" fmla="*/ 6117077 w 7560432"/>
              <a:gd name="connsiteY10" fmla="*/ 0 h 829198"/>
              <a:gd name="connsiteX11" fmla="*/ 6577576 w 7560432"/>
              <a:gd name="connsiteY11" fmla="*/ 0 h 829198"/>
              <a:gd name="connsiteX12" fmla="*/ 7560432 w 7560432"/>
              <a:gd name="connsiteY12" fmla="*/ 0 h 829198"/>
              <a:gd name="connsiteX13" fmla="*/ 7560432 w 7560432"/>
              <a:gd name="connsiteY13" fmla="*/ 398015 h 829198"/>
              <a:gd name="connsiteX14" fmla="*/ 7560432 w 7560432"/>
              <a:gd name="connsiteY14" fmla="*/ 829198 h 829198"/>
              <a:gd name="connsiteX15" fmla="*/ 6721911 w 7560432"/>
              <a:gd name="connsiteY15" fmla="*/ 829198 h 829198"/>
              <a:gd name="connsiteX16" fmla="*/ 5883391 w 7560432"/>
              <a:gd name="connsiteY16" fmla="*/ 829198 h 829198"/>
              <a:gd name="connsiteX17" fmla="*/ 5120474 w 7560432"/>
              <a:gd name="connsiteY17" fmla="*/ 829198 h 829198"/>
              <a:gd name="connsiteX18" fmla="*/ 4357558 w 7560432"/>
              <a:gd name="connsiteY18" fmla="*/ 829198 h 829198"/>
              <a:gd name="connsiteX19" fmla="*/ 3821455 w 7560432"/>
              <a:gd name="connsiteY19" fmla="*/ 829198 h 829198"/>
              <a:gd name="connsiteX20" fmla="*/ 2982934 w 7560432"/>
              <a:gd name="connsiteY20" fmla="*/ 829198 h 829198"/>
              <a:gd name="connsiteX21" fmla="*/ 2522435 w 7560432"/>
              <a:gd name="connsiteY21" fmla="*/ 829198 h 829198"/>
              <a:gd name="connsiteX22" fmla="*/ 1759519 w 7560432"/>
              <a:gd name="connsiteY22" fmla="*/ 829198 h 829198"/>
              <a:gd name="connsiteX23" fmla="*/ 1299020 w 7560432"/>
              <a:gd name="connsiteY23" fmla="*/ 829198 h 829198"/>
              <a:gd name="connsiteX24" fmla="*/ 0 w 7560432"/>
              <a:gd name="connsiteY24" fmla="*/ 829198 h 829198"/>
              <a:gd name="connsiteX25" fmla="*/ 0 w 7560432"/>
              <a:gd name="connsiteY25" fmla="*/ 422891 h 829198"/>
              <a:gd name="connsiteX26" fmla="*/ 0 w 7560432"/>
              <a:gd name="connsiteY26" fmla="*/ 0 h 8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560432" h="829198" extrusionOk="0">
                <a:moveTo>
                  <a:pt x="0" y="0"/>
                </a:moveTo>
                <a:cubicBezTo>
                  <a:pt x="207162" y="-7791"/>
                  <a:pt x="325987" y="-3299"/>
                  <a:pt x="611708" y="0"/>
                </a:cubicBezTo>
                <a:cubicBezTo>
                  <a:pt x="897429" y="3299"/>
                  <a:pt x="1002859" y="-6687"/>
                  <a:pt x="1147811" y="0"/>
                </a:cubicBezTo>
                <a:cubicBezTo>
                  <a:pt x="1292763" y="6687"/>
                  <a:pt x="1545317" y="104"/>
                  <a:pt x="1759519" y="0"/>
                </a:cubicBezTo>
                <a:cubicBezTo>
                  <a:pt x="1973721" y="-104"/>
                  <a:pt x="2111895" y="10581"/>
                  <a:pt x="2220018" y="0"/>
                </a:cubicBezTo>
                <a:cubicBezTo>
                  <a:pt x="2328141" y="-10581"/>
                  <a:pt x="2764017" y="24797"/>
                  <a:pt x="2982934" y="0"/>
                </a:cubicBezTo>
                <a:cubicBezTo>
                  <a:pt x="3201851" y="-24797"/>
                  <a:pt x="3327534" y="4268"/>
                  <a:pt x="3443433" y="0"/>
                </a:cubicBezTo>
                <a:cubicBezTo>
                  <a:pt x="3559332" y="-4268"/>
                  <a:pt x="3793178" y="-7391"/>
                  <a:pt x="4055141" y="0"/>
                </a:cubicBezTo>
                <a:cubicBezTo>
                  <a:pt x="4317104" y="7391"/>
                  <a:pt x="4428531" y="23956"/>
                  <a:pt x="4742453" y="0"/>
                </a:cubicBezTo>
                <a:cubicBezTo>
                  <a:pt x="5056375" y="-23956"/>
                  <a:pt x="5267863" y="-496"/>
                  <a:pt x="5429765" y="0"/>
                </a:cubicBezTo>
                <a:cubicBezTo>
                  <a:pt x="5591667" y="496"/>
                  <a:pt x="5827756" y="-5987"/>
                  <a:pt x="6117077" y="0"/>
                </a:cubicBezTo>
                <a:cubicBezTo>
                  <a:pt x="6406398" y="5987"/>
                  <a:pt x="6361807" y="-19209"/>
                  <a:pt x="6577576" y="0"/>
                </a:cubicBezTo>
                <a:cubicBezTo>
                  <a:pt x="6793345" y="19209"/>
                  <a:pt x="7108398" y="-24830"/>
                  <a:pt x="7560432" y="0"/>
                </a:cubicBezTo>
                <a:cubicBezTo>
                  <a:pt x="7577777" y="165137"/>
                  <a:pt x="7564756" y="305330"/>
                  <a:pt x="7560432" y="398015"/>
                </a:cubicBezTo>
                <a:cubicBezTo>
                  <a:pt x="7556108" y="490701"/>
                  <a:pt x="7567729" y="637093"/>
                  <a:pt x="7560432" y="829198"/>
                </a:cubicBezTo>
                <a:cubicBezTo>
                  <a:pt x="7330075" y="787867"/>
                  <a:pt x="6983629" y="816191"/>
                  <a:pt x="6721911" y="829198"/>
                </a:cubicBezTo>
                <a:cubicBezTo>
                  <a:pt x="6460193" y="842205"/>
                  <a:pt x="6118111" y="853432"/>
                  <a:pt x="5883391" y="829198"/>
                </a:cubicBezTo>
                <a:cubicBezTo>
                  <a:pt x="5648671" y="804964"/>
                  <a:pt x="5305951" y="803320"/>
                  <a:pt x="5120474" y="829198"/>
                </a:cubicBezTo>
                <a:cubicBezTo>
                  <a:pt x="4934997" y="855076"/>
                  <a:pt x="4581934" y="821220"/>
                  <a:pt x="4357558" y="829198"/>
                </a:cubicBezTo>
                <a:cubicBezTo>
                  <a:pt x="4133182" y="837176"/>
                  <a:pt x="4014036" y="816756"/>
                  <a:pt x="3821455" y="829198"/>
                </a:cubicBezTo>
                <a:cubicBezTo>
                  <a:pt x="3628874" y="841640"/>
                  <a:pt x="3175958" y="870713"/>
                  <a:pt x="2982934" y="829198"/>
                </a:cubicBezTo>
                <a:cubicBezTo>
                  <a:pt x="2789910" y="787683"/>
                  <a:pt x="2657998" y="808446"/>
                  <a:pt x="2522435" y="829198"/>
                </a:cubicBezTo>
                <a:cubicBezTo>
                  <a:pt x="2386872" y="849950"/>
                  <a:pt x="2085885" y="816151"/>
                  <a:pt x="1759519" y="829198"/>
                </a:cubicBezTo>
                <a:cubicBezTo>
                  <a:pt x="1433153" y="842245"/>
                  <a:pt x="1462876" y="820979"/>
                  <a:pt x="1299020" y="829198"/>
                </a:cubicBezTo>
                <a:cubicBezTo>
                  <a:pt x="1135164" y="837417"/>
                  <a:pt x="434458" y="877987"/>
                  <a:pt x="0" y="829198"/>
                </a:cubicBezTo>
                <a:cubicBezTo>
                  <a:pt x="18535" y="664354"/>
                  <a:pt x="4042" y="535327"/>
                  <a:pt x="0" y="422891"/>
                </a:cubicBezTo>
                <a:cubicBezTo>
                  <a:pt x="-4042" y="310455"/>
                  <a:pt x="-1136" y="1425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858585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3" y="3725620"/>
            <a:ext cx="271111" cy="366079"/>
            <a:chOff x="1113100" y="2199475"/>
            <a:chExt cx="801900" cy="709925"/>
          </a:xfrm>
        </p:grpSpPr>
        <p:sp>
          <p:nvSpPr>
            <p:cNvPr id="20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1908528" y="3844271"/>
            <a:ext cx="5948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to set the </a:t>
            </a:r>
            <a:r>
              <a:rPr lang="it-IT" i="1" dirty="0" err="1">
                <a:solidFill>
                  <a:schemeClr val="bg1"/>
                </a:solidFill>
              </a:rPr>
              <a:t>external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condition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faced</a:t>
            </a:r>
            <a:r>
              <a:rPr lang="it-IT" dirty="0">
                <a:solidFill>
                  <a:schemeClr val="bg1"/>
                </a:solidFill>
              </a:rPr>
              <a:t> by the community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i="1" dirty="0">
                <a:solidFill>
                  <a:schemeClr val="bg1"/>
                </a:solidFill>
              </a:rPr>
              <a:t>immediate </a:t>
            </a:r>
            <a:r>
              <a:rPr lang="it-IT" i="1" dirty="0" err="1">
                <a:solidFill>
                  <a:schemeClr val="bg1"/>
                </a:solidFill>
              </a:rPr>
              <a:t>environment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individuals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depends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organism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4" name="Google Shape;327;p37">
            <a:extLst>
              <a:ext uri="{FF2B5EF4-FFF2-40B4-BE49-F238E27FC236}">
                <a16:creationId xmlns:a16="http://schemas.microsoft.com/office/drawing/2014/main" id="{8AFE93F7-0511-43F2-ACBE-DBA3C6DA95DF}"/>
              </a:ext>
            </a:extLst>
          </p:cNvPr>
          <p:cNvGrpSpPr/>
          <p:nvPr/>
        </p:nvGrpSpPr>
        <p:grpSpPr>
          <a:xfrm rot="5400000">
            <a:off x="1589932" y="4152756"/>
            <a:ext cx="271111" cy="366079"/>
            <a:chOff x="1113100" y="2199475"/>
            <a:chExt cx="801900" cy="709925"/>
          </a:xfrm>
        </p:grpSpPr>
        <p:sp>
          <p:nvSpPr>
            <p:cNvPr id="25" name="Google Shape;328;p37">
              <a:extLst>
                <a:ext uri="{FF2B5EF4-FFF2-40B4-BE49-F238E27FC236}">
                  <a16:creationId xmlns:a16="http://schemas.microsoft.com/office/drawing/2014/main" id="{78AE5D43-3255-4A7E-B9F7-15BEAD4D702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29;p37">
              <a:extLst>
                <a:ext uri="{FF2B5EF4-FFF2-40B4-BE49-F238E27FC236}">
                  <a16:creationId xmlns:a16="http://schemas.microsoft.com/office/drawing/2014/main" id="{25E03B20-B970-4FA2-A853-1C1C05F315A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28057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" y="1632361"/>
            <a:ext cx="3194550" cy="239591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1" y="1046843"/>
            <a:ext cx="4726414" cy="354481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5;p16">
            <a:extLst>
              <a:ext uri="{FF2B5EF4-FFF2-40B4-BE49-F238E27FC236}">
                <a16:creationId xmlns:a16="http://schemas.microsoft.com/office/drawing/2014/main" id="{6C5A8133-C618-4300-AB66-C3698F2523B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78062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09ACDE6-B0CF-4F25-BF20-48E512D6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75" y="1086462"/>
            <a:ext cx="4724840" cy="353987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718017" y="2717947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709164BB-F382-41AD-8F84-FC450D0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485422"/>
            <a:ext cx="3412524" cy="25593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D998E267-FB47-4553-B8F7-233BB5687BAB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49626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12" y="1055050"/>
            <a:ext cx="4693798" cy="35203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20CD28-5FE7-4FBA-A189-BE6F7251F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6" y="1632361"/>
            <a:ext cx="3149185" cy="236188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642709" y="2718964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124A4F5B-D189-4C9A-B4C4-FBB4A43A59B5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1023998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81" y="1050240"/>
            <a:ext cx="4751770" cy="35638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6C08DF9-948B-49F6-BA9D-A086C2E9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1508109"/>
            <a:ext cx="3159424" cy="259161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741C42D-31DB-4EDB-8C09-8CA082D3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1"/>
                </a:solidFill>
              </a:rPr>
              <a:t>63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Google Shape;400;p38">
            <a:extLst>
              <a:ext uri="{FF2B5EF4-FFF2-40B4-BE49-F238E27FC236}">
                <a16:creationId xmlns:a16="http://schemas.microsoft.com/office/drawing/2014/main" id="{E9E0181B-FB4B-45C9-9B78-220F0E9327FB}"/>
              </a:ext>
            </a:extLst>
          </p:cNvPr>
          <p:cNvSpPr/>
          <p:nvPr/>
        </p:nvSpPr>
        <p:spPr>
          <a:xfrm>
            <a:off x="451576" y="307572"/>
            <a:ext cx="641546" cy="43961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330;p37">
            <a:extLst>
              <a:ext uri="{FF2B5EF4-FFF2-40B4-BE49-F238E27FC236}">
                <a16:creationId xmlns:a16="http://schemas.microsoft.com/office/drawing/2014/main" id="{C67A7784-FC97-4E39-88FD-8CF34AD6A2DF}"/>
              </a:ext>
            </a:extLst>
          </p:cNvPr>
          <p:cNvGrpSpPr/>
          <p:nvPr/>
        </p:nvGrpSpPr>
        <p:grpSpPr>
          <a:xfrm>
            <a:off x="3504032" y="2736113"/>
            <a:ext cx="396520" cy="94342"/>
            <a:chOff x="271125" y="812725"/>
            <a:chExt cx="766525" cy="221725"/>
          </a:xfrm>
        </p:grpSpPr>
        <p:sp>
          <p:nvSpPr>
            <p:cNvPr id="70" name="Google Shape;331;p37">
              <a:extLst>
                <a:ext uri="{FF2B5EF4-FFF2-40B4-BE49-F238E27FC236}">
                  <a16:creationId xmlns:a16="http://schemas.microsoft.com/office/drawing/2014/main" id="{2A2C97C6-A83D-42DA-A7A6-F63170E30DF0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2;p37">
              <a:extLst>
                <a:ext uri="{FF2B5EF4-FFF2-40B4-BE49-F238E27FC236}">
                  <a16:creationId xmlns:a16="http://schemas.microsoft.com/office/drawing/2014/main" id="{29CA09EE-8F4D-4A03-BB8E-E7CA511564C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631CFAE9-9D4D-4926-AA65-498E111F19D7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bg1"/>
                </a:solidFill>
              </a:rPr>
              <a:t>Studying</a:t>
            </a:r>
            <a:r>
              <a:rPr lang="it-IT" sz="3200" dirty="0">
                <a:solidFill>
                  <a:schemeClr val="bg1"/>
                </a:solidFill>
              </a:rPr>
              <a:t> the </a:t>
            </a:r>
            <a:r>
              <a:rPr lang="it-IT" sz="3200" dirty="0" err="1">
                <a:solidFill>
                  <a:schemeClr val="bg1"/>
                </a:solidFill>
              </a:rPr>
              <a:t>surviving</a:t>
            </a:r>
            <a:r>
              <a:rPr lang="it-IT" sz="3200" dirty="0">
                <a:solidFill>
                  <a:schemeClr val="bg1"/>
                </a:solidFill>
              </a:rPr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952067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026675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err="1"/>
              <a:t>conclusion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891278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137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Limits &amp; </a:t>
            </a:r>
            <a:r>
              <a:rPr lang="it-IT" sz="3200" dirty="0" err="1"/>
              <a:t>Further</a:t>
            </a:r>
            <a:r>
              <a:rPr lang="it-IT" sz="3200" dirty="0"/>
              <a:t> studies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65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336206" y="1322192"/>
            <a:ext cx="7703114" cy="270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>
                <a:solidFill>
                  <a:schemeClr val="bg1"/>
                </a:solidFill>
              </a:rPr>
              <a:t>No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it-IT" sz="1600" dirty="0">
                <a:solidFill>
                  <a:schemeClr val="bg1"/>
                </a:solidFill>
              </a:rPr>
              <a:t>Consider a </a:t>
            </a:r>
            <a:r>
              <a:rPr lang="it-IT" sz="1600" dirty="0" err="1">
                <a:solidFill>
                  <a:schemeClr val="bg1"/>
                </a:solidFill>
              </a:rPr>
              <a:t>different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lang="it-IT" sz="1600" dirty="0">
              <a:solidFill>
                <a:schemeClr val="bg1"/>
              </a:solidFill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Inspect</a:t>
            </a:r>
            <a:r>
              <a:rPr lang="it-IT" sz="1600" dirty="0">
                <a:solidFill>
                  <a:schemeClr val="bg1"/>
                </a:solidFill>
              </a:rPr>
              <a:t> just the </a:t>
            </a:r>
            <a:r>
              <a:rPr lang="it-IT" sz="1600" dirty="0" err="1">
                <a:solidFill>
                  <a:schemeClr val="bg1"/>
                </a:solidFill>
              </a:rPr>
              <a:t>equilibrium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bg1"/>
                </a:solidFill>
              </a:rPr>
              <a:t>out-of-equilibrium statistical physics to study dynamical behavior</a:t>
            </a: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 err="1">
                <a:solidFill>
                  <a:schemeClr val="bg1"/>
                </a:solidFill>
              </a:rPr>
              <a:t>Deterministic</a:t>
            </a:r>
            <a:r>
              <a:rPr lang="it-IT" sz="1600" dirty="0">
                <a:solidFill>
                  <a:schemeClr val="bg1"/>
                </a:solidFill>
              </a:rPr>
              <a:t> dynamics </a:t>
            </a:r>
            <a:endParaRPr lang="de-CH" sz="1600" b="1" i="1" dirty="0">
              <a:solidFill>
                <a:srgbClr val="FFFFFF"/>
              </a:solidFill>
              <a:sym typeface="Sniglet"/>
            </a:endParaRPr>
          </a:p>
          <a:p>
            <a:pPr marL="457200" indent="-35560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de-CH" sz="1600" dirty="0" err="1">
                <a:solidFill>
                  <a:srgbClr val="FFFFFF"/>
                </a:solidFill>
                <a:sym typeface="Sniglet"/>
              </a:rPr>
              <a:t>Purely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competitive</a:t>
            </a:r>
            <a:r>
              <a:rPr lang="de-CH" sz="1600" dirty="0">
                <a:solidFill>
                  <a:srgbClr val="FFFFFF"/>
                </a:solidFill>
                <a:sym typeface="Sniglet"/>
              </a:rPr>
              <a:t> </a:t>
            </a:r>
            <a:r>
              <a:rPr lang="de-CH" sz="1600" dirty="0" err="1">
                <a:solidFill>
                  <a:srgbClr val="FFFFFF"/>
                </a:solidFill>
                <a:sym typeface="Sniglet"/>
              </a:rPr>
              <a:t>behaviour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3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Further</a:t>
            </a:r>
            <a:r>
              <a:rPr lang="it-IT" sz="3200" dirty="0"/>
              <a:t> studies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66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68158" y="1391592"/>
            <a:ext cx="8791333" cy="86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it-IT" sz="1600" dirty="0">
                <a:solidFill>
                  <a:schemeClr val="bg1"/>
                </a:solidFill>
              </a:rPr>
              <a:t>Consider a </a:t>
            </a:r>
            <a:r>
              <a:rPr lang="it-IT" sz="1600" dirty="0" err="1">
                <a:solidFill>
                  <a:schemeClr val="bg1"/>
                </a:solidFill>
              </a:rPr>
              <a:t>different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spatial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structure</a:t>
            </a:r>
            <a:endParaRPr kumimoji="0" lang="de-CH" sz="1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Inspect techniques of out-of-equilibrium statistical physics to study dynamical behavior</a:t>
            </a:r>
          </a:p>
        </p:txBody>
      </p:sp>
    </p:spTree>
    <p:extLst>
      <p:ext uri="{BB962C8B-B14F-4D97-AF65-F5344CB8AC3E}">
        <p14:creationId xmlns:p14="http://schemas.microsoft.com/office/powerpoint/2010/main" val="3252335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4DCBE76B-82D1-4425-A1C8-D804E24CF647}"/>
              </a:ext>
            </a:extLst>
          </p:cNvPr>
          <p:cNvSpPr txBox="1">
            <a:spLocks/>
          </p:cNvSpPr>
          <p:nvPr/>
        </p:nvSpPr>
        <p:spPr>
          <a:xfrm>
            <a:off x="1271910" y="196260"/>
            <a:ext cx="7196041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/>
              <a:t>conclusions</a:t>
            </a:r>
            <a:endParaRPr lang="en-GB" sz="3200" dirty="0"/>
          </a:p>
        </p:txBody>
      </p:sp>
      <p:sp>
        <p:nvSpPr>
          <p:cNvPr id="151" name="Segnaposto numero diapositiva 3">
            <a:extLst>
              <a:ext uri="{FF2B5EF4-FFF2-40B4-BE49-F238E27FC236}">
                <a16:creationId xmlns:a16="http://schemas.microsoft.com/office/drawing/2014/main" id="{87CACD85-A9C1-4752-A315-F0C39AC46D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CH" smtClean="0"/>
              <a:t>67</a:t>
            </a:fld>
            <a:endParaRPr lang="it-CH" dirty="0"/>
          </a:p>
        </p:txBody>
      </p:sp>
      <p:sp>
        <p:nvSpPr>
          <p:cNvPr id="19" name="Google Shape;350;p38">
            <a:extLst>
              <a:ext uri="{FF2B5EF4-FFF2-40B4-BE49-F238E27FC236}">
                <a16:creationId xmlns:a16="http://schemas.microsoft.com/office/drawing/2014/main" id="{22643236-D8C9-48C4-A209-31C2AAC8B80B}"/>
              </a:ext>
            </a:extLst>
          </p:cNvPr>
          <p:cNvSpPr/>
          <p:nvPr/>
        </p:nvSpPr>
        <p:spPr>
          <a:xfrm>
            <a:off x="466847" y="219803"/>
            <a:ext cx="570321" cy="70729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01D375-D8AB-40BF-96DA-C7A3FCE23D15}"/>
              </a:ext>
            </a:extLst>
          </p:cNvPr>
          <p:cNvSpPr txBox="1"/>
          <p:nvPr/>
        </p:nvSpPr>
        <p:spPr>
          <a:xfrm>
            <a:off x="274428" y="847204"/>
            <a:ext cx="8595143" cy="33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101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Tikhonov and </a:t>
            </a:r>
            <a:r>
              <a:rPr lang="en-US" sz="1600" dirty="0" err="1">
                <a:solidFill>
                  <a:srgbClr val="FFFFFF"/>
                </a:solidFill>
                <a:sym typeface="Sniglet"/>
              </a:rPr>
              <a:t>Monasson</a:t>
            </a:r>
            <a:r>
              <a:rPr lang="en-US" sz="1600" dirty="0">
                <a:solidFill>
                  <a:srgbClr val="FFFFFF"/>
                </a:solidFill>
                <a:sym typeface="Sniglet"/>
              </a:rPr>
              <a:t> developed methods of statistical physics to analytically solve a classic ecological model of resource competition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rgbClr val="FFFFFF"/>
                </a:solidFill>
                <a:sym typeface="Sniglet"/>
              </a:rPr>
              <a:t>In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Sniglet"/>
              </a:rPr>
              <a:t> high dimension the systems have a strongly collective regime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it-IT" sz="1600" dirty="0">
                <a:solidFill>
                  <a:schemeClr val="bg1"/>
                </a:solidFill>
              </a:rPr>
              <a:t>model </a:t>
            </a:r>
            <a:r>
              <a:rPr lang="it-IT" sz="1600" dirty="0" err="1">
                <a:solidFill>
                  <a:schemeClr val="bg1"/>
                </a:solidFill>
              </a:rPr>
              <a:t>allows</a:t>
            </a:r>
            <a:r>
              <a:rPr lang="it-IT" sz="1600" dirty="0">
                <a:solidFill>
                  <a:schemeClr val="bg1"/>
                </a:solidFill>
              </a:rPr>
              <a:t> to </a:t>
            </a:r>
            <a:r>
              <a:rPr lang="en-US" sz="1600" dirty="0">
                <a:solidFill>
                  <a:schemeClr val="bg1"/>
                </a:solidFill>
              </a:rPr>
              <a:t>explore specifically the </a:t>
            </a:r>
            <a:r>
              <a:rPr lang="en-US" sz="1600" i="1" dirty="0">
                <a:solidFill>
                  <a:schemeClr val="bg1"/>
                </a:solidFill>
              </a:rPr>
              <a:t>feedback</a:t>
            </a:r>
            <a:r>
              <a:rPr lang="en-US" sz="1600" dirty="0">
                <a:solidFill>
                  <a:schemeClr val="bg1"/>
                </a:solidFill>
              </a:rPr>
              <a:t> loop between organisms and their environment</a:t>
            </a:r>
            <a:endParaRPr kumimoji="0" lang="de-CH" sz="16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Sniglet"/>
            </a:endParaRP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Sniglet"/>
              <a:buChar char="✘"/>
              <a:defRPr/>
            </a:pPr>
            <a:r>
              <a:rPr lang="en-US" sz="1600" dirty="0">
                <a:solidFill>
                  <a:schemeClr val="bg1"/>
                </a:solidFill>
              </a:rPr>
              <a:t>We characterized the environment shaped by a community as </a:t>
            </a:r>
            <a:r>
              <a:rPr lang="en-US" sz="1600" dirty="0" err="1">
                <a:solidFill>
                  <a:schemeClr val="bg1"/>
                </a:solidFill>
              </a:rPr>
              <a:t>condequence</a:t>
            </a:r>
            <a:r>
              <a:rPr lang="en-US" sz="1600" dirty="0">
                <a:solidFill>
                  <a:schemeClr val="bg1"/>
                </a:solidFill>
              </a:rPr>
              <a:t> of the </a:t>
            </a:r>
            <a:r>
              <a:rPr lang="en-US" sz="1600" dirty="0" err="1">
                <a:solidFill>
                  <a:schemeClr val="bg1"/>
                </a:solidFill>
              </a:rPr>
              <a:t>ecoevolutionary</a:t>
            </a:r>
            <a:r>
              <a:rPr lang="en-US" sz="1600" dirty="0">
                <a:solidFill>
                  <a:schemeClr val="bg1"/>
                </a:solidFill>
              </a:rPr>
              <a:t> dynamics </a:t>
            </a:r>
          </a:p>
        </p:txBody>
      </p:sp>
    </p:spTree>
    <p:extLst>
      <p:ext uri="{BB962C8B-B14F-4D97-AF65-F5344CB8AC3E}">
        <p14:creationId xmlns:p14="http://schemas.microsoft.com/office/powerpoint/2010/main" val="770464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2785875" y="1991850"/>
            <a:ext cx="367273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T</a:t>
            </a:r>
            <a:r>
              <a:rPr lang="en" sz="4800" dirty="0"/>
              <a:t>hank you</a:t>
            </a:r>
            <a:endParaRPr sz="4800" dirty="0"/>
          </a:p>
        </p:txBody>
      </p:sp>
      <p:sp>
        <p:nvSpPr>
          <p:cNvPr id="300" name="Google Shape;300;p34"/>
          <p:cNvSpPr/>
          <p:nvPr/>
        </p:nvSpPr>
        <p:spPr>
          <a:xfrm>
            <a:off x="3968736" y="2771241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D150C4-748A-41A1-A832-5BD198682E1A}"/>
              </a:ext>
            </a:extLst>
          </p:cNvPr>
          <p:cNvSpPr txBox="1"/>
          <p:nvPr/>
        </p:nvSpPr>
        <p:spPr>
          <a:xfrm>
            <a:off x="6417733" y="4007478"/>
            <a:ext cx="2429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Walter Turncoat"/>
              </a:rPr>
              <a:t>Clelia Corridori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F08CA5-DB33-4ACB-99F5-06344D7D3779}"/>
              </a:ext>
            </a:extLst>
          </p:cNvPr>
          <p:cNvSpPr txBox="1"/>
          <p:nvPr/>
        </p:nvSpPr>
        <p:spPr>
          <a:xfrm>
            <a:off x="2437225" y="199518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alter Turncoat"/>
                <a:sym typeface="Walter Turncoat"/>
              </a:rPr>
              <a:t>Backup slides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4420E8A0-C8CB-4593-87D9-ED59C3557D1A}"/>
              </a:ext>
            </a:extLst>
          </p:cNvPr>
          <p:cNvSpPr/>
          <p:nvPr/>
        </p:nvSpPr>
        <p:spPr>
          <a:xfrm>
            <a:off x="4001984" y="271721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69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8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1312609" y="211858"/>
            <a:ext cx="4072191" cy="61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History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</p:spPr>
            <p:txBody>
              <a:bodyPr/>
              <a:lstStyle/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1969	</a:t>
                </a:r>
                <a:r>
                  <a:rPr lang="en-US" sz="1800" dirty="0">
                    <a:latin typeface="+mn-lt"/>
                  </a:rPr>
                  <a:t>Mac Arthur proposed an </a:t>
                </a:r>
                <a:r>
                  <a:rPr lang="en-US" sz="1800" dirty="0" err="1">
                    <a:latin typeface="+mn-lt"/>
                  </a:rPr>
                  <a:t>ecogical</a:t>
                </a:r>
                <a:r>
                  <a:rPr lang="en-US" sz="1800" dirty="0">
                    <a:latin typeface="+mn-lt"/>
                  </a:rPr>
                  <a:t> model of resource competition in 		a well-mixed community at equilibrium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1983	</a:t>
                </a:r>
                <a:r>
                  <a:rPr lang="en-US" sz="1800" dirty="0">
                    <a:latin typeface="+mn-lt"/>
                  </a:rPr>
                  <a:t>Tilman gives a geometrical description of the model for a low 			number of resources (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>
                    <a:latin typeface="+mn-lt"/>
                  </a:rPr>
                  <a:t>)</a:t>
                </a:r>
              </a:p>
              <a:p>
                <a:pPr marL="558800" lvl="1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558800" lvl="1" indent="0">
                  <a:buNone/>
                </a:pPr>
                <a:r>
                  <a:rPr lang="de-CH" sz="1800" dirty="0">
                    <a:latin typeface="+mn-lt"/>
                  </a:rPr>
                  <a:t>2016	</a:t>
                </a:r>
                <a:r>
                  <a:rPr lang="de-CH" sz="1800" dirty="0" err="1">
                    <a:latin typeface="+mn-lt"/>
                  </a:rPr>
                  <a:t>Tikhonov</a:t>
                </a:r>
                <a:r>
                  <a:rPr lang="de-CH" sz="1800" dirty="0">
                    <a:latin typeface="+mn-lt"/>
                  </a:rPr>
                  <a:t> </a:t>
                </a:r>
                <a:r>
                  <a:rPr lang="de-CH" sz="1800" dirty="0" err="1">
                    <a:latin typeface="+mn-lt"/>
                  </a:rPr>
                  <a:t>proposed</a:t>
                </a:r>
                <a:r>
                  <a:rPr lang="de-CH" sz="1800" dirty="0">
                    <a:latin typeface="+mn-lt"/>
                  </a:rPr>
                  <a:t> a </a:t>
                </a:r>
                <a:r>
                  <a:rPr lang="en-US" sz="1800" dirty="0">
                    <a:latin typeface="+mn-lt"/>
                  </a:rPr>
                  <a:t>simulation-based study for a modestly large  		number of resources exhibiting </a:t>
                </a:r>
                <a:r>
                  <a:rPr lang="en-US" sz="1800" i="1" dirty="0">
                    <a:latin typeface="+mn-lt"/>
                  </a:rPr>
                  <a:t>community cohesion</a:t>
                </a:r>
                <a:r>
                  <a:rPr lang="en-US" sz="1800" dirty="0">
                    <a:latin typeface="+mn-lt"/>
                  </a:rPr>
                  <a:t> as a 			consequence of environmental feedback</a:t>
                </a:r>
                <a:r>
                  <a:rPr lang="de-CH" sz="1800" dirty="0">
                    <a:latin typeface="+mn-lt"/>
                  </a:rPr>
                  <a:t>	</a:t>
                </a:r>
              </a:p>
            </p:txBody>
          </p:sp>
        </mc:Choice>
        <mc:Fallback xmlns="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580E254D-CE15-0741-9067-65FB08E7D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-71894" y="1397737"/>
                <a:ext cx="8915096" cy="31157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56;p38">
            <a:extLst>
              <a:ext uri="{FF2B5EF4-FFF2-40B4-BE49-F238E27FC236}">
                <a16:creationId xmlns:a16="http://schemas.microsoft.com/office/drawing/2014/main" id="{E07BE87C-0BAA-4D74-AECA-5ECD675D7377}"/>
              </a:ext>
            </a:extLst>
          </p:cNvPr>
          <p:cNvSpPr/>
          <p:nvPr/>
        </p:nvSpPr>
        <p:spPr>
          <a:xfrm>
            <a:off x="244350" y="280592"/>
            <a:ext cx="761450" cy="63396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330;p37">
            <a:extLst>
              <a:ext uri="{FF2B5EF4-FFF2-40B4-BE49-F238E27FC236}">
                <a16:creationId xmlns:a16="http://schemas.microsoft.com/office/drawing/2014/main" id="{5ED844A6-F61B-47C0-8A37-3BAF99929043}"/>
              </a:ext>
            </a:extLst>
          </p:cNvPr>
          <p:cNvGrpSpPr/>
          <p:nvPr/>
        </p:nvGrpSpPr>
        <p:grpSpPr>
          <a:xfrm>
            <a:off x="1168034" y="1547868"/>
            <a:ext cx="609862" cy="131339"/>
            <a:chOff x="271125" y="812725"/>
            <a:chExt cx="766525" cy="221725"/>
          </a:xfrm>
        </p:grpSpPr>
        <p:sp>
          <p:nvSpPr>
            <p:cNvPr id="19" name="Google Shape;331;p37">
              <a:extLst>
                <a:ext uri="{FF2B5EF4-FFF2-40B4-BE49-F238E27FC236}">
                  <a16:creationId xmlns:a16="http://schemas.microsoft.com/office/drawing/2014/main" id="{CCE09527-1536-4C0D-9AB1-9571C84EF08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32;p37">
              <a:extLst>
                <a:ext uri="{FF2B5EF4-FFF2-40B4-BE49-F238E27FC236}">
                  <a16:creationId xmlns:a16="http://schemas.microsoft.com/office/drawing/2014/main" id="{AE513C9A-6498-4A3B-9B37-3E03773E17C5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30;p37">
            <a:extLst>
              <a:ext uri="{FF2B5EF4-FFF2-40B4-BE49-F238E27FC236}">
                <a16:creationId xmlns:a16="http://schemas.microsoft.com/office/drawing/2014/main" id="{82025C16-91EA-454A-95C8-61DB27BAEB0A}"/>
              </a:ext>
            </a:extLst>
          </p:cNvPr>
          <p:cNvGrpSpPr/>
          <p:nvPr/>
        </p:nvGrpSpPr>
        <p:grpSpPr>
          <a:xfrm>
            <a:off x="1168034" y="2349541"/>
            <a:ext cx="609862" cy="131339"/>
            <a:chOff x="271125" y="812725"/>
            <a:chExt cx="766525" cy="221725"/>
          </a:xfrm>
        </p:grpSpPr>
        <p:sp>
          <p:nvSpPr>
            <p:cNvPr id="25" name="Google Shape;331;p37">
              <a:extLst>
                <a:ext uri="{FF2B5EF4-FFF2-40B4-BE49-F238E27FC236}">
                  <a16:creationId xmlns:a16="http://schemas.microsoft.com/office/drawing/2014/main" id="{FCFD6D45-ABED-4FFE-B188-5E43AF91BFA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32;p37">
              <a:extLst>
                <a:ext uri="{FF2B5EF4-FFF2-40B4-BE49-F238E27FC236}">
                  <a16:creationId xmlns:a16="http://schemas.microsoft.com/office/drawing/2014/main" id="{E88B1453-7783-478E-9365-023FB7F08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30;p37">
            <a:extLst>
              <a:ext uri="{FF2B5EF4-FFF2-40B4-BE49-F238E27FC236}">
                <a16:creationId xmlns:a16="http://schemas.microsoft.com/office/drawing/2014/main" id="{08CDDA92-9C7A-41B0-AEA9-D2CAD8AD4BFA}"/>
              </a:ext>
            </a:extLst>
          </p:cNvPr>
          <p:cNvGrpSpPr/>
          <p:nvPr/>
        </p:nvGrpSpPr>
        <p:grpSpPr>
          <a:xfrm>
            <a:off x="1168034" y="3174959"/>
            <a:ext cx="609862" cy="131339"/>
            <a:chOff x="271125" y="812725"/>
            <a:chExt cx="766525" cy="221725"/>
          </a:xfrm>
        </p:grpSpPr>
        <p:sp>
          <p:nvSpPr>
            <p:cNvPr id="28" name="Google Shape;331;p37">
              <a:extLst>
                <a:ext uri="{FF2B5EF4-FFF2-40B4-BE49-F238E27FC236}">
                  <a16:creationId xmlns:a16="http://schemas.microsoft.com/office/drawing/2014/main" id="{C66E2EBB-8905-4521-BB1F-8CC58715338F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32;p37">
              <a:extLst>
                <a:ext uri="{FF2B5EF4-FFF2-40B4-BE49-F238E27FC236}">
                  <a16:creationId xmlns:a16="http://schemas.microsoft.com/office/drawing/2014/main" id="{83107ED7-7BD7-4E25-9C82-2AD2C81AB329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041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Lyapunov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function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/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increases on any trajectory.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bounded from above.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:r>
                  <a:rPr lang="it-IT" i="1" dirty="0" err="1">
                    <a:solidFill>
                      <a:schemeClr val="tx1"/>
                    </a:solidFill>
                  </a:rPr>
                  <a:t>Proposition</a:t>
                </a:r>
                <a:r>
                  <a:rPr lang="it-IT" i="1" dirty="0">
                    <a:solidFill>
                      <a:schemeClr val="tx1"/>
                    </a:solidFill>
                  </a:rPr>
                  <a:t> 3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is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convex</a:t>
                </a:r>
                <a:r>
                  <a:rPr lang="it-IT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A43CFA8-BBE9-434A-A701-580F0FA2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" y="1821150"/>
                <a:ext cx="4929448" cy="2677656"/>
              </a:xfrm>
              <a:prstGeom prst="rect">
                <a:avLst/>
              </a:prstGeom>
              <a:blipFill>
                <a:blip r:embed="rId3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C7C7DDA8-055E-4642-BA89-A72CC063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14" y="1924045"/>
            <a:ext cx="2543194" cy="6477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1B3F07-29B0-4F78-9887-6354386FE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41" y="2595784"/>
            <a:ext cx="2762270" cy="571504"/>
          </a:xfrm>
          <a:prstGeom prst="rect">
            <a:avLst/>
          </a:prstGeom>
        </p:spPr>
      </p:pic>
      <p:grpSp>
        <p:nvGrpSpPr>
          <p:cNvPr id="14" name="Google Shape;330;p37">
            <a:extLst>
              <a:ext uri="{FF2B5EF4-FFF2-40B4-BE49-F238E27FC236}">
                <a16:creationId xmlns:a16="http://schemas.microsoft.com/office/drawing/2014/main" id="{FD93E378-610F-4002-8E4A-5D8A7B73F635}"/>
              </a:ext>
            </a:extLst>
          </p:cNvPr>
          <p:cNvGrpSpPr/>
          <p:nvPr/>
        </p:nvGrpSpPr>
        <p:grpSpPr>
          <a:xfrm>
            <a:off x="4506506" y="2387065"/>
            <a:ext cx="426471" cy="119035"/>
            <a:chOff x="271125" y="812725"/>
            <a:chExt cx="766525" cy="221725"/>
          </a:xfrm>
          <a:solidFill>
            <a:schemeClr val="tx1"/>
          </a:solidFill>
        </p:grpSpPr>
        <p:sp>
          <p:nvSpPr>
            <p:cNvPr id="15" name="Google Shape;331;p37">
              <a:extLst>
                <a:ext uri="{FF2B5EF4-FFF2-40B4-BE49-F238E27FC236}">
                  <a16:creationId xmlns:a16="http://schemas.microsoft.com/office/drawing/2014/main" id="{0C369F8A-1E09-4593-9F8F-ECFC58538236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32;p37">
              <a:extLst>
                <a:ext uri="{FF2B5EF4-FFF2-40B4-BE49-F238E27FC236}">
                  <a16:creationId xmlns:a16="http://schemas.microsoft.com/office/drawing/2014/main" id="{8D460F98-B88A-45E2-8EA4-A65D5269A1CB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it-IT" sz="16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0" y="1154576"/>
                <a:ext cx="5164619" cy="384208"/>
              </a:xfrm>
              <a:prstGeom prst="rect">
                <a:avLst/>
              </a:prstGeom>
              <a:blipFill>
                <a:blip r:embed="rId6"/>
                <a:stretch>
                  <a:fillRect t="-120635" b="-180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/>
          <p:cNvSpPr/>
          <p:nvPr/>
        </p:nvSpPr>
        <p:spPr>
          <a:xfrm>
            <a:off x="5162538" y="1758365"/>
            <a:ext cx="3460282" cy="1495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7313053">
            <a:off x="5305068" y="2435134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773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1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defined on the harvest plane, such that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059" y="1210013"/>
                <a:ext cx="5021664" cy="785728"/>
              </a:xfrm>
              <a:prstGeom prst="rect">
                <a:avLst/>
              </a:prstGeom>
              <a:blipFill>
                <a:blip r:embed="rId3"/>
                <a:stretch>
                  <a:fillRect l="-242" r="-9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4380" y="2421487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3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/>
              <p:cNvSpPr/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we construct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as the</a:t>
                </a:r>
                <a:r>
                  <a:rPr lang="en-US" b="1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Legendre transform 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so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412117"/>
                <a:ext cx="7570703" cy="1807354"/>
              </a:xfrm>
              <a:prstGeom prst="rect">
                <a:avLst/>
              </a:prstGeom>
              <a:blipFill>
                <a:blip r:embed="rId4"/>
                <a:stretch>
                  <a:fillRect l="-242" t="-128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84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Locating</a:t>
            </a:r>
            <a:r>
              <a:rPr lang="it-IT" sz="3200" dirty="0">
                <a:solidFill>
                  <a:schemeClr val="tx1"/>
                </a:solidFill>
              </a:rPr>
              <a:t> the community equilibrium</a:t>
            </a: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Proposition 2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given the resource availability vector at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get: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63" y="1106948"/>
                <a:ext cx="6250074" cy="991425"/>
              </a:xfrm>
              <a:prstGeom prst="rect">
                <a:avLst/>
              </a:prstGeom>
              <a:blipFill>
                <a:blip r:embed="rId3"/>
                <a:stretch>
                  <a:fillRect l="-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oogle Shape;327;p37">
            <a:extLst>
              <a:ext uri="{FF2B5EF4-FFF2-40B4-BE49-F238E27FC236}">
                <a16:creationId xmlns:a16="http://schemas.microsoft.com/office/drawing/2014/main" id="{2FCA035B-A09F-4702-A8BF-8154B2B6B470}"/>
              </a:ext>
            </a:extLst>
          </p:cNvPr>
          <p:cNvGrpSpPr/>
          <p:nvPr/>
        </p:nvGrpSpPr>
        <p:grpSpPr>
          <a:xfrm rot="5400000">
            <a:off x="431916" y="2190375"/>
            <a:ext cx="355855" cy="258513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7" name="Google Shape;328;p37">
              <a:extLst>
                <a:ext uri="{FF2B5EF4-FFF2-40B4-BE49-F238E27FC236}">
                  <a16:creationId xmlns:a16="http://schemas.microsoft.com/office/drawing/2014/main" id="{6D600A87-8C14-4BE9-BFED-1621296BC075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37">
              <a:extLst>
                <a:ext uri="{FF2B5EF4-FFF2-40B4-BE49-F238E27FC236}">
                  <a16:creationId xmlns:a16="http://schemas.microsoft.com/office/drawing/2014/main" id="{3C5DA4CD-4700-4229-B487-66853CB6210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/>
              <p:cNvSpPr/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u="sng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Proof</a:t>
                </a:r>
                <a:r>
                  <a:rPr lang="en-US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u="sng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And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acc>
                      <m:accPr>
                        <m:chr m:val="̃"/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it-IT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 err="1">
                    <a:solidFill>
                      <a:schemeClr val="tx1"/>
                    </a:solidFill>
                  </a:rPr>
                  <a:t>Subtracting</a:t>
                </a:r>
                <a:r>
                  <a:rPr lang="it-IT" dirty="0">
                    <a:solidFill>
                      <a:schemeClr val="tx1"/>
                    </a:solidFill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latter</a:t>
                </a:r>
                <a:r>
                  <a:rPr lang="it-IT" dirty="0">
                    <a:solidFill>
                      <a:schemeClr val="tx1"/>
                    </a:solidFill>
                  </a:rPr>
                  <a:t> from the </a:t>
                </a:r>
                <a:r>
                  <a:rPr lang="it-IT" dirty="0" err="1">
                    <a:solidFill>
                      <a:schemeClr val="tx1"/>
                    </a:solidFill>
                  </a:rPr>
                  <a:t>former</a:t>
                </a:r>
                <a:r>
                  <a:rPr lang="it-IT" dirty="0">
                    <a:solidFill>
                      <a:schemeClr val="tx1"/>
                    </a:solidFill>
                  </a:rPr>
                  <a:t> and </a:t>
                </a:r>
                <a:r>
                  <a:rPr lang="it-IT" dirty="0" err="1">
                    <a:solidFill>
                      <a:schemeClr val="tx1"/>
                    </a:solidFill>
                  </a:rPr>
                  <a:t>summing</a:t>
                </a:r>
                <a:r>
                  <a:rPr lang="it-IT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we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obtain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tango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0" y="2221199"/>
                <a:ext cx="7570703" cy="2964658"/>
              </a:xfrm>
              <a:prstGeom prst="rect">
                <a:avLst/>
              </a:prstGeom>
              <a:blipFill>
                <a:blip r:embed="rId4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39ED85-6B88-4A0B-ABF9-6F6243560340}"/>
                  </a:ext>
                </a:extLst>
              </p:cNvPr>
              <p:cNvSpPr txBox="1"/>
              <p:nvPr/>
            </p:nvSpPr>
            <p:spPr>
              <a:xfrm>
                <a:off x="6744267" y="4207181"/>
                <a:ext cx="1902574" cy="527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cannot be further increased</a:t>
                </a:r>
                <a:endParaRPr lang="it-IT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39ED85-6B88-4A0B-ABF9-6F624356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267" y="4207181"/>
                <a:ext cx="1902574" cy="527132"/>
              </a:xfrm>
              <a:prstGeom prst="rect">
                <a:avLst/>
              </a:prstGeom>
              <a:blipFill>
                <a:blip r:embed="rId5"/>
                <a:stretch>
                  <a:fillRect t="-2299" r="-641"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F00366F7-FAA3-4269-9994-67A7D69AD9A5}"/>
              </a:ext>
            </a:extLst>
          </p:cNvPr>
          <p:cNvGrpSpPr/>
          <p:nvPr/>
        </p:nvGrpSpPr>
        <p:grpSpPr>
          <a:xfrm>
            <a:off x="6324735" y="4393513"/>
            <a:ext cx="426471" cy="119035"/>
            <a:chOff x="271125" y="812725"/>
            <a:chExt cx="766525" cy="221725"/>
          </a:xfrm>
          <a:solidFill>
            <a:schemeClr val="tx1"/>
          </a:solidFill>
        </p:grpSpPr>
        <p:sp>
          <p:nvSpPr>
            <p:cNvPr id="14" name="Google Shape;331;p37">
              <a:extLst>
                <a:ext uri="{FF2B5EF4-FFF2-40B4-BE49-F238E27FC236}">
                  <a16:creationId xmlns:a16="http://schemas.microsoft.com/office/drawing/2014/main" id="{D08D7D44-854D-4BE3-8066-B66FBF40D37E}"/>
                </a:ext>
              </a:extLst>
            </p:cNvPr>
            <p:cNvSpPr/>
            <p:nvPr/>
          </p:nvSpPr>
          <p:spPr>
            <a:xfrm>
              <a:off x="271125" y="921200"/>
              <a:ext cx="695774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32;p37">
              <a:extLst>
                <a:ext uri="{FF2B5EF4-FFF2-40B4-BE49-F238E27FC236}">
                  <a16:creationId xmlns:a16="http://schemas.microsoft.com/office/drawing/2014/main" id="{C50ACE27-B72B-4DC1-B500-768FCC3C34EB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734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Passing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into</a:t>
            </a:r>
            <a:r>
              <a:rPr lang="it-IT" sz="3200" dirty="0">
                <a:solidFill>
                  <a:schemeClr val="tx1"/>
                </a:solidFill>
              </a:rPr>
              <a:t> the </a:t>
            </a:r>
            <a:r>
              <a:rPr lang="it-IT" sz="3200" dirty="0" err="1">
                <a:solidFill>
                  <a:schemeClr val="tx1"/>
                </a:solidFill>
              </a:rPr>
              <a:t>harvest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space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6" name="Google Shape;356;p38">
            <a:hlinkClick r:id="rId2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/>
          <p:cNvSpPr txBox="1"/>
          <p:nvPr/>
        </p:nvSpPr>
        <p:spPr>
          <a:xfrm>
            <a:off x="208731" y="883679"/>
            <a:ext cx="776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partition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in the P-</a:t>
            </a:r>
            <a:r>
              <a:rPr lang="it-IT" dirty="0" err="1"/>
              <a:t>dimensional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85" y="1292752"/>
            <a:ext cx="1855229" cy="58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26445" y="1912030"/>
                <a:ext cx="5942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We can pass in the N-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auxiliary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: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5" y="1912030"/>
                <a:ext cx="5942870" cy="307777"/>
              </a:xfrm>
              <a:prstGeom prst="rect">
                <a:avLst/>
              </a:prstGeom>
              <a:blipFill>
                <a:blip r:embed="rId4"/>
                <a:stretch>
                  <a:fillRect l="-308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672" y="2986506"/>
            <a:ext cx="3222304" cy="5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1BFB3E-A249-4826-8FF2-878074360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6" y="2491778"/>
            <a:ext cx="5138928" cy="2000181"/>
          </a:xfrm>
          <a:prstGeom prst="rect">
            <a:avLst/>
          </a:prstGeom>
        </p:spPr>
      </p:pic>
      <p:grpSp>
        <p:nvGrpSpPr>
          <p:cNvPr id="12" name="Google Shape;327;p37">
            <a:extLst>
              <a:ext uri="{FF2B5EF4-FFF2-40B4-BE49-F238E27FC236}">
                <a16:creationId xmlns:a16="http://schemas.microsoft.com/office/drawing/2014/main" id="{99147F96-3B4B-483C-8F87-27F05F48420D}"/>
              </a:ext>
            </a:extLst>
          </p:cNvPr>
          <p:cNvGrpSpPr/>
          <p:nvPr/>
        </p:nvGrpSpPr>
        <p:grpSpPr>
          <a:xfrm rot="20102417" flipV="1">
            <a:off x="5561777" y="2411376"/>
            <a:ext cx="509924" cy="575507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3" name="Google Shape;328;p37">
              <a:extLst>
                <a:ext uri="{FF2B5EF4-FFF2-40B4-BE49-F238E27FC236}">
                  <a16:creationId xmlns:a16="http://schemas.microsoft.com/office/drawing/2014/main" id="{446B7253-95FE-450B-AA1B-6031B3E86AD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7">
              <a:extLst>
                <a:ext uri="{FF2B5EF4-FFF2-40B4-BE49-F238E27FC236}">
                  <a16:creationId xmlns:a16="http://schemas.microsoft.com/office/drawing/2014/main" id="{1E5EEE84-1799-49D6-B784-6BEB335245C3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8191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General </a:t>
            </a:r>
            <a:r>
              <a:rPr lang="it-IT" sz="3200" dirty="0" err="1">
                <a:solidFill>
                  <a:schemeClr val="tx1"/>
                </a:solidFill>
              </a:rPr>
              <a:t>resource</a:t>
            </a:r>
            <a:r>
              <a:rPr lang="it-IT" sz="3200" dirty="0">
                <a:solidFill>
                  <a:schemeClr val="tx1"/>
                </a:solidFill>
              </a:rPr>
              <a:t> supply model</a:t>
            </a:r>
          </a:p>
        </p:txBody>
      </p:sp>
      <p:sp>
        <p:nvSpPr>
          <p:cNvPr id="6" name="Google Shape;356;p38"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483051" y="1045029"/>
                <a:ext cx="8339402" cy="3162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Different models of resource supply correspond to different expressions of the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it-IT" dirty="0"/>
                  <a:t>. In general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costs</a:t>
                </a:r>
                <a:r>
                  <a:rPr lang="it-IT" dirty="0"/>
                  <a:t> are </a:t>
                </a:r>
                <a:r>
                  <a:rPr lang="it-IT" dirty="0" err="1"/>
                  <a:t>near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equilibrium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;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linearize</a:t>
                </a:r>
                <a:r>
                  <a:rPr lang="it-IT" dirty="0"/>
                  <a:t> </a:t>
                </a:r>
                <a:r>
                  <a:rPr lang="it-IT" dirty="0" err="1"/>
                  <a:t>around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point to </a:t>
                </a:r>
                <a:r>
                  <a:rPr lang="it-IT" dirty="0" err="1"/>
                  <a:t>characterize</a:t>
                </a:r>
                <a:r>
                  <a:rPr lang="it-IT" dirty="0"/>
                  <a:t> a </a:t>
                </a:r>
                <a:r>
                  <a:rPr lang="it-IT" i="1" dirty="0"/>
                  <a:t>resource supply model 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with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dirty="0"/>
                  <a:t>: </a:t>
                </a:r>
                <a:r>
                  <a:rPr lang="en-US" dirty="0"/>
                  <a:t>demand at which resource availability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dirty="0"/>
                  <a:t>: the </a:t>
                </a:r>
                <a:r>
                  <a:rPr lang="it-IT" dirty="0" err="1"/>
                  <a:t>elasticity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describes</a:t>
                </a:r>
                <a:r>
                  <a:rPr lang="it-IT" dirty="0"/>
                  <a:t> </a:t>
                </a:r>
                <a:r>
                  <a:rPr lang="en-US" dirty="0"/>
                  <a:t>how quickly resource is depleted by a small increase in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𝛿𝜏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 err="1"/>
                  <a:t>Thus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𝛿𝜏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𝛾𝛿𝜏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compute: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51" y="1045029"/>
                <a:ext cx="8339402" cy="3162148"/>
              </a:xfrm>
              <a:prstGeom prst="rect">
                <a:avLst/>
              </a:prstGeom>
              <a:blipFill>
                <a:blip r:embed="rId2"/>
                <a:stretch>
                  <a:fillRect l="-219" b="-123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49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The </a:t>
            </a:r>
            <a:r>
              <a:rPr lang="it-IT" sz="3200" dirty="0" err="1">
                <a:solidFill>
                  <a:schemeClr val="tx1"/>
                </a:solidFill>
              </a:rPr>
              <a:t>cost</a:t>
            </a:r>
            <a:r>
              <a:rPr lang="it-IT" sz="32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423" y="989210"/>
            <a:ext cx="3264458" cy="60392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224" y="1973403"/>
            <a:ext cx="2645360" cy="25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>
                <a:solidFill>
                  <a:schemeClr val="tx1"/>
                </a:solidFill>
              </a:rPr>
              <a:t>Starting point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860B0F-0D94-4AD8-B12A-8E411EC9336E}"/>
              </a:ext>
            </a:extLst>
          </p:cNvPr>
          <p:cNvSpPr txBox="1"/>
          <p:nvPr/>
        </p:nvSpPr>
        <p:spPr>
          <a:xfrm>
            <a:off x="4425698" y="1328165"/>
            <a:ext cx="1225296" cy="31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C106D5C-00BB-4560-85F9-664F72144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6" y="1107252"/>
            <a:ext cx="3407590" cy="75232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050582F-2886-4CD0-A492-14CE03EE5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388" y="1328165"/>
            <a:ext cx="1225296" cy="30212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1FC9F78-F156-4EF7-A7A2-349CE3D49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8" y="2260248"/>
            <a:ext cx="854964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77</a:t>
            </a:fld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it-IT" sz="3200" dirty="0">
                    <a:solidFill>
                      <a:schemeClr val="tx1"/>
                    </a:solidFill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it-IT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blipFill>
                <a:blip r:embed="rId3"/>
                <a:stretch>
                  <a:fillRect l="-2008" t="-600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56;p38">
            <a:hlinkClick r:id="rId4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84604BD-D06C-48CB-8462-59718EFA4F88}"/>
              </a:ext>
            </a:extLst>
          </p:cNvPr>
          <p:cNvCxnSpPr>
            <a:cxnSpLocks/>
          </p:cNvCxnSpPr>
          <p:nvPr/>
        </p:nvCxnSpPr>
        <p:spPr>
          <a:xfrm>
            <a:off x="4544568" y="2101128"/>
            <a:ext cx="0" cy="8543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F438DE-2F46-452D-BCC5-D1D3BBAE89EF}"/>
              </a:ext>
            </a:extLst>
          </p:cNvPr>
          <p:cNvSpPr txBox="1"/>
          <p:nvPr/>
        </p:nvSpPr>
        <p:spPr>
          <a:xfrm>
            <a:off x="4599433" y="2277091"/>
            <a:ext cx="26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metabolic</a:t>
            </a:r>
            <a:r>
              <a:rPr lang="it-IT" dirty="0"/>
              <a:t> strategies and the costs are </a:t>
            </a:r>
            <a:r>
              <a:rPr lang="it-IT" dirty="0" err="1"/>
              <a:t>uncorrelated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282F7D-15B4-435C-A09F-C71D7553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9" y="1214899"/>
            <a:ext cx="8741657" cy="7722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2A3C7CA-1356-46B6-87C5-44C3133C7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914" y="3221057"/>
            <a:ext cx="5555573" cy="61533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658EBA0-C832-4592-A3C0-BC38BABB0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048" y="3879011"/>
            <a:ext cx="3462603" cy="5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5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 err="1">
                <a:solidFill>
                  <a:schemeClr val="tx1"/>
                </a:solidFill>
              </a:rPr>
              <a:t>Averaging</a:t>
            </a:r>
            <a:r>
              <a:rPr lang="it-IT" sz="3200" dirty="0">
                <a:solidFill>
                  <a:schemeClr val="tx1"/>
                </a:solidFill>
              </a:rPr>
              <a:t> over the disorder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E52AA9-B238-4294-8A51-BBFEFEF18CCB}"/>
              </a:ext>
            </a:extLst>
          </p:cNvPr>
          <p:cNvSpPr txBox="1"/>
          <p:nvPr/>
        </p:nvSpPr>
        <p:spPr>
          <a:xfrm>
            <a:off x="0" y="1225077"/>
            <a:ext cx="116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Considering</a:t>
            </a:r>
            <a:endParaRPr lang="it-IT" dirty="0"/>
          </a:p>
        </p:txBody>
      </p:sp>
      <p:grpSp>
        <p:nvGrpSpPr>
          <p:cNvPr id="19" name="Google Shape;327;p37">
            <a:extLst>
              <a:ext uri="{FF2B5EF4-FFF2-40B4-BE49-F238E27FC236}">
                <a16:creationId xmlns:a16="http://schemas.microsoft.com/office/drawing/2014/main" id="{E4A48FCC-C45F-4BC9-9FDD-2107A037D30B}"/>
              </a:ext>
            </a:extLst>
          </p:cNvPr>
          <p:cNvGrpSpPr/>
          <p:nvPr/>
        </p:nvGrpSpPr>
        <p:grpSpPr>
          <a:xfrm rot="5400000">
            <a:off x="479823" y="2834444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0" name="Google Shape;328;p37">
              <a:extLst>
                <a:ext uri="{FF2B5EF4-FFF2-40B4-BE49-F238E27FC236}">
                  <a16:creationId xmlns:a16="http://schemas.microsoft.com/office/drawing/2014/main" id="{4652BA50-D557-41A7-9058-48FE8244D16B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;p37">
              <a:extLst>
                <a:ext uri="{FF2B5EF4-FFF2-40B4-BE49-F238E27FC236}">
                  <a16:creationId xmlns:a16="http://schemas.microsoft.com/office/drawing/2014/main" id="{A14A6833-091E-4579-AFE7-CAFF00F404EC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E773C2-A70A-4DFE-AFB8-D851C4C0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88" y="1052647"/>
            <a:ext cx="4266744" cy="6863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2428B73-38A8-4F87-A03C-E3E4AAEB4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88" y="1834933"/>
            <a:ext cx="2120548" cy="69191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31E315E-3ADE-4B52-9027-D190594C4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1737235"/>
            <a:ext cx="5547766" cy="74160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0B4DCD1-5561-42D2-A6CA-A1394680B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745" y="2964655"/>
            <a:ext cx="7488936" cy="13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4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Decouple indices 𝑖 and 𝜇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27;p37">
            <a:extLst>
              <a:ext uri="{FF2B5EF4-FFF2-40B4-BE49-F238E27FC236}">
                <a16:creationId xmlns:a16="http://schemas.microsoft.com/office/drawing/2014/main" id="{3B8D2635-779B-45A9-B08E-AA613AF0861D}"/>
              </a:ext>
            </a:extLst>
          </p:cNvPr>
          <p:cNvGrpSpPr/>
          <p:nvPr/>
        </p:nvGrpSpPr>
        <p:grpSpPr>
          <a:xfrm rot="5400000">
            <a:off x="598695" y="2074216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7" name="Google Shape;328;p37">
              <a:extLst>
                <a:ext uri="{FF2B5EF4-FFF2-40B4-BE49-F238E27FC236}">
                  <a16:creationId xmlns:a16="http://schemas.microsoft.com/office/drawing/2014/main" id="{861DE92A-2443-424E-9A6E-5995B30863A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37">
              <a:extLst>
                <a:ext uri="{FF2B5EF4-FFF2-40B4-BE49-F238E27FC236}">
                  <a16:creationId xmlns:a16="http://schemas.microsoft.com/office/drawing/2014/main" id="{F40C189F-B6DA-4276-AFE5-5978F52CA40F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97DD79A5-8D4D-467B-B781-F8339035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06" y="1150249"/>
            <a:ext cx="1657788" cy="65801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DA2495-150F-4B50-9FD4-A8E079EE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307" y="1101606"/>
            <a:ext cx="1993422" cy="72793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C8A1760-3FA8-4521-AA92-260B27BC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24" y="2227602"/>
            <a:ext cx="7822013" cy="19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48F0A9-7865-4E02-BB25-8D47A5EA4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49A510DD-1BB1-4114-AC46-FEA90CE6B9C4}"/>
              </a:ext>
            </a:extLst>
          </p:cNvPr>
          <p:cNvSpPr txBox="1">
            <a:spLocks/>
          </p:cNvSpPr>
          <p:nvPr/>
        </p:nvSpPr>
        <p:spPr>
          <a:xfrm>
            <a:off x="1138663" y="222972"/>
            <a:ext cx="5349230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it-IT" sz="3200" dirty="0"/>
              <a:t>The </a:t>
            </a:r>
            <a:r>
              <a:rPr lang="it-IT" sz="3200" dirty="0" err="1"/>
              <a:t>aim</a:t>
            </a:r>
            <a:endParaRPr lang="it-IT" sz="3200" dirty="0"/>
          </a:p>
        </p:txBody>
      </p:sp>
      <p:grpSp>
        <p:nvGrpSpPr>
          <p:cNvPr id="5" name="Google Shape;330;p37">
            <a:extLst>
              <a:ext uri="{FF2B5EF4-FFF2-40B4-BE49-F238E27FC236}">
                <a16:creationId xmlns:a16="http://schemas.microsoft.com/office/drawing/2014/main" id="{1FCEFDFD-3EDF-4059-A83D-420ED5ACA93D}"/>
              </a:ext>
            </a:extLst>
          </p:cNvPr>
          <p:cNvGrpSpPr/>
          <p:nvPr/>
        </p:nvGrpSpPr>
        <p:grpSpPr>
          <a:xfrm>
            <a:off x="426383" y="1623036"/>
            <a:ext cx="712454" cy="171158"/>
            <a:chOff x="271125" y="812725"/>
            <a:chExt cx="766525" cy="221725"/>
          </a:xfrm>
        </p:grpSpPr>
        <p:sp>
          <p:nvSpPr>
            <p:cNvPr id="6" name="Google Shape;331;p37">
              <a:extLst>
                <a:ext uri="{FF2B5EF4-FFF2-40B4-BE49-F238E27FC236}">
                  <a16:creationId xmlns:a16="http://schemas.microsoft.com/office/drawing/2014/main" id="{474B37BD-E5CF-4F41-9666-6465D63FD5FD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;p37">
              <a:extLst>
                <a:ext uri="{FF2B5EF4-FFF2-40B4-BE49-F238E27FC236}">
                  <a16:creationId xmlns:a16="http://schemas.microsoft.com/office/drawing/2014/main" id="{38D09D34-760C-4778-B685-8D2B057FBFC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/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Tikhonov and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Monasson</a:t>
                </a:r>
                <a:r>
                  <a:rPr lang="en-US" sz="1800" dirty="0">
                    <a:solidFill>
                      <a:schemeClr val="bg1"/>
                    </a:solidFill>
                  </a:rPr>
                  <a:t> proposed the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analytical solution </a:t>
                </a:r>
                <a:r>
                  <a:rPr lang="en-US" sz="1800" dirty="0">
                    <a:solidFill>
                      <a:schemeClr val="bg1"/>
                    </a:solidFill>
                  </a:rPr>
                  <a:t>of the classic model of resource competition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in the limit of large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 </a:t>
                </a:r>
                <a:endParaRPr lang="it-IT" sz="1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4AE61C4-9659-47C0-B153-86DB7A99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02" y="1393485"/>
                <a:ext cx="7027298" cy="646331"/>
              </a:xfrm>
              <a:prstGeom prst="rect">
                <a:avLst/>
              </a:prstGeom>
              <a:blipFill>
                <a:blip r:embed="rId3"/>
                <a:stretch>
                  <a:fillRect l="-694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67;p38">
            <a:extLst>
              <a:ext uri="{FF2B5EF4-FFF2-40B4-BE49-F238E27FC236}">
                <a16:creationId xmlns:a16="http://schemas.microsoft.com/office/drawing/2014/main" id="{72627691-AC72-4C7B-AF37-ED5C0FF857AC}"/>
              </a:ext>
            </a:extLst>
          </p:cNvPr>
          <p:cNvSpPr/>
          <p:nvPr/>
        </p:nvSpPr>
        <p:spPr>
          <a:xfrm>
            <a:off x="453261" y="304801"/>
            <a:ext cx="442018" cy="440348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5F9A2E-7C0B-4C90-8481-5F9DCC6EBA57}"/>
              </a:ext>
            </a:extLst>
          </p:cNvPr>
          <p:cNvSpPr txBox="1"/>
          <p:nvPr/>
        </p:nvSpPr>
        <p:spPr>
          <a:xfrm>
            <a:off x="2242849" y="303395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</a:rPr>
              <a:t>We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wanto</a:t>
            </a:r>
            <a:r>
              <a:rPr lang="it-IT" sz="1800" dirty="0">
                <a:solidFill>
                  <a:schemeClr val="bg1"/>
                </a:solidFill>
              </a:rPr>
              <a:t> to model the feedback of </a:t>
            </a:r>
            <a:r>
              <a:rPr lang="it-IT" sz="1800" dirty="0" err="1">
                <a:solidFill>
                  <a:schemeClr val="bg1"/>
                </a:solidFill>
              </a:rPr>
              <a:t>organisms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onto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environment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1" name="Google Shape;389;p38">
            <a:extLst>
              <a:ext uri="{FF2B5EF4-FFF2-40B4-BE49-F238E27FC236}">
                <a16:creationId xmlns:a16="http://schemas.microsoft.com/office/drawing/2014/main" id="{DB0C56A9-B061-4FF0-BB5A-D210466F3128}"/>
              </a:ext>
            </a:extLst>
          </p:cNvPr>
          <p:cNvSpPr/>
          <p:nvPr/>
        </p:nvSpPr>
        <p:spPr>
          <a:xfrm>
            <a:off x="1640103" y="303395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54;p11">
            <a:extLst>
              <a:ext uri="{FF2B5EF4-FFF2-40B4-BE49-F238E27FC236}">
                <a16:creationId xmlns:a16="http://schemas.microsoft.com/office/drawing/2014/main" id="{F6541F8D-6D88-407F-9537-38B1AAEDAF9A}"/>
              </a:ext>
            </a:extLst>
          </p:cNvPr>
          <p:cNvSpPr/>
          <p:nvPr/>
        </p:nvSpPr>
        <p:spPr>
          <a:xfrm>
            <a:off x="3754488" y="3695331"/>
            <a:ext cx="2688644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56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Decoupling replicas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59EFA78-EE08-4E00-9FAE-9BD3B81C6EA8}"/>
              </a:ext>
            </a:extLst>
          </p:cNvPr>
          <p:cNvSpPr/>
          <p:nvPr/>
        </p:nvSpPr>
        <p:spPr>
          <a:xfrm>
            <a:off x="1600200" y="1103046"/>
            <a:ext cx="5943600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A394B-E544-4F2B-BD49-55704952B77F}"/>
              </a:ext>
            </a:extLst>
          </p:cNvPr>
          <p:cNvSpPr txBox="1"/>
          <p:nvPr/>
        </p:nvSpPr>
        <p:spPr>
          <a:xfrm>
            <a:off x="640080" y="1358072"/>
            <a:ext cx="779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Replica </a:t>
            </a:r>
            <a:r>
              <a:rPr lang="it-IT" b="1" dirty="0" err="1"/>
              <a:t>symmetry</a:t>
            </a:r>
            <a:r>
              <a:rPr lang="it-IT" b="1" dirty="0"/>
              <a:t> </a:t>
            </a:r>
            <a:r>
              <a:rPr lang="it-IT" b="1" dirty="0" err="1"/>
              <a:t>ansatz</a:t>
            </a:r>
            <a:endParaRPr lang="it-IT" b="1" dirty="0"/>
          </a:p>
          <a:p>
            <a:pPr algn="ctr"/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must be </a:t>
            </a:r>
            <a:r>
              <a:rPr lang="it-IT" dirty="0" err="1"/>
              <a:t>symmetric</a:t>
            </a:r>
            <a:r>
              <a:rPr lang="it-IT" dirty="0"/>
              <a:t> under a </a:t>
            </a:r>
            <a:r>
              <a:rPr lang="it-IT" dirty="0" err="1"/>
              <a:t>permutation</a:t>
            </a:r>
            <a:r>
              <a:rPr lang="it-IT" dirty="0"/>
              <a:t> of </a:t>
            </a:r>
            <a:r>
              <a:rPr lang="it-IT" dirty="0" err="1"/>
              <a:t>replicas</a:t>
            </a:r>
            <a:endParaRPr lang="it-IT" dirty="0"/>
          </a:p>
        </p:txBody>
      </p:sp>
      <p:grpSp>
        <p:nvGrpSpPr>
          <p:cNvPr id="13" name="Google Shape;327;p37">
            <a:extLst>
              <a:ext uri="{FF2B5EF4-FFF2-40B4-BE49-F238E27FC236}">
                <a16:creationId xmlns:a16="http://schemas.microsoft.com/office/drawing/2014/main" id="{ABA769BD-87F7-45A8-8288-11EB4B39953E}"/>
              </a:ext>
            </a:extLst>
          </p:cNvPr>
          <p:cNvGrpSpPr/>
          <p:nvPr/>
        </p:nvGrpSpPr>
        <p:grpSpPr>
          <a:xfrm rot="6515326">
            <a:off x="936151" y="2971115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16" name="Google Shape;328;p37">
              <a:extLst>
                <a:ext uri="{FF2B5EF4-FFF2-40B4-BE49-F238E27FC236}">
                  <a16:creationId xmlns:a16="http://schemas.microsoft.com/office/drawing/2014/main" id="{AAF25300-0EA4-466A-BC51-3D948FA0CCE3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9;p37">
              <a:extLst>
                <a:ext uri="{FF2B5EF4-FFF2-40B4-BE49-F238E27FC236}">
                  <a16:creationId xmlns:a16="http://schemas.microsoft.com/office/drawing/2014/main" id="{9AABE9F0-FF19-44BB-8ED3-0220BD1B4F12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D9C5B04D-AC4E-4977-91DD-D724A0BE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27208"/>
            <a:ext cx="7013448" cy="6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8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81</a:t>
            </a:fld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pPr algn="l"/>
                <a:r>
                  <a:rPr lang="en-US" sz="3200" dirty="0">
                    <a:solidFill>
                      <a:schemeClr val="tx1"/>
                    </a:solidFill>
                  </a:rPr>
                  <a:t>Compute the limit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Google Shape;95;p16">
                <a:extLst>
                  <a:ext uri="{FF2B5EF4-FFF2-40B4-BE49-F238E27FC236}">
                    <a16:creationId xmlns:a16="http://schemas.microsoft.com/office/drawing/2014/main" id="{4F4FB1A7-4C6A-4D2A-A00E-8015CB68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45" y="179833"/>
                <a:ext cx="7585778" cy="613805"/>
              </a:xfrm>
              <a:prstGeom prst="rect">
                <a:avLst/>
              </a:prstGeom>
              <a:blipFill>
                <a:blip r:embed="rId3"/>
                <a:stretch>
                  <a:fillRect l="-2008" t="-600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56;p38">
            <a:hlinkClick r:id="rId4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26A3624A-134A-4704-9FAA-DA3FE31A1304}"/>
              </a:ext>
            </a:extLst>
          </p:cNvPr>
          <p:cNvSpPr/>
          <p:nvPr/>
        </p:nvSpPr>
        <p:spPr>
          <a:xfrm>
            <a:off x="3176432" y="1177421"/>
            <a:ext cx="45719" cy="12003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C0919EFF-4E1E-45C5-853E-3124817EEAE0}"/>
              </a:ext>
            </a:extLst>
          </p:cNvPr>
          <p:cNvSpPr/>
          <p:nvPr/>
        </p:nvSpPr>
        <p:spPr>
          <a:xfrm>
            <a:off x="3170703" y="2538151"/>
            <a:ext cx="45719" cy="13169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FBA91F-418F-4EE6-B073-E1B439A85991}"/>
              </a:ext>
            </a:extLst>
          </p:cNvPr>
          <p:cNvSpPr txBox="1"/>
          <p:nvPr/>
        </p:nvSpPr>
        <p:spPr>
          <a:xfrm>
            <a:off x="3299163" y="3991144"/>
            <a:ext cx="64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with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A94B7E9-7787-4563-8975-6D655165ABB5}"/>
              </a:ext>
            </a:extLst>
          </p:cNvPr>
          <p:cNvSpPr txBox="1"/>
          <p:nvPr/>
        </p:nvSpPr>
        <p:spPr>
          <a:xfrm>
            <a:off x="121334" y="1175266"/>
            <a:ext cx="111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9AEA8DF9-4260-4D0B-9F2B-5FD5622A4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22" y="1026222"/>
            <a:ext cx="1876688" cy="13381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0533263-2407-406D-B7C8-946E31112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285" y="1406321"/>
            <a:ext cx="2888803" cy="71135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B9DDB1A-9E8D-42CA-B4F6-A9CD9343F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591" y="2498891"/>
            <a:ext cx="1972219" cy="143357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C9C9B3D-C09B-44A9-B8EF-7B18F6DFA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495" y="2866165"/>
            <a:ext cx="5413898" cy="58110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15BE4E14-5E09-4FF6-AEF3-7B539A549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732" y="3824770"/>
            <a:ext cx="5132067" cy="6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8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1;p34">
            <a:extLst>
              <a:ext uri="{FF2B5EF4-FFF2-40B4-BE49-F238E27FC236}">
                <a16:creationId xmlns:a16="http://schemas.microsoft.com/office/drawing/2014/main" id="{F931CBD0-2F03-4BE2-9EC1-D4D10D703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4F4FB1A7-4C6A-4D2A-A00E-8015CB680C44}"/>
              </a:ext>
            </a:extLst>
          </p:cNvPr>
          <p:cNvSpPr txBox="1">
            <a:spLocks/>
          </p:cNvSpPr>
          <p:nvPr/>
        </p:nvSpPr>
        <p:spPr>
          <a:xfrm>
            <a:off x="1299745" y="179833"/>
            <a:ext cx="7585778" cy="6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</a:rPr>
              <a:t>Final expression</a:t>
            </a:r>
          </a:p>
        </p:txBody>
      </p:sp>
      <p:sp>
        <p:nvSpPr>
          <p:cNvPr id="6" name="Google Shape;356;p38">
            <a:hlinkClick r:id="rId3" action="ppaction://hlinksldjump"/>
            <a:extLst>
              <a:ext uri="{FF2B5EF4-FFF2-40B4-BE49-F238E27FC236}">
                <a16:creationId xmlns:a16="http://schemas.microsoft.com/office/drawing/2014/main" id="{1D255CD2-2475-4842-83B1-A620E560CCCA}"/>
              </a:ext>
            </a:extLst>
          </p:cNvPr>
          <p:cNvSpPr/>
          <p:nvPr/>
        </p:nvSpPr>
        <p:spPr>
          <a:xfrm>
            <a:off x="483051" y="273328"/>
            <a:ext cx="580979" cy="433253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7E1B54C-D7BB-4473-A6CA-D44ABD4E3B3B}"/>
                  </a:ext>
                </a:extLst>
              </p:cNvPr>
              <p:cNvSpPr txBox="1"/>
              <p:nvPr/>
            </p:nvSpPr>
            <p:spPr>
              <a:xfrm>
                <a:off x="145730" y="2137934"/>
                <a:ext cx="4946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Considering the following </a:t>
                </a:r>
                <a:r>
                  <a:rPr lang="it-IT" dirty="0" err="1"/>
                  <a:t>equations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7E1B54C-D7BB-4473-A6CA-D44ABD4E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0" y="2137934"/>
                <a:ext cx="4946904" cy="307777"/>
              </a:xfrm>
              <a:prstGeom prst="rect">
                <a:avLst/>
              </a:prstGeom>
              <a:blipFill>
                <a:blip r:embed="rId4"/>
                <a:stretch>
                  <a:fillRect l="-370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oogle Shape;327;p37">
            <a:extLst>
              <a:ext uri="{FF2B5EF4-FFF2-40B4-BE49-F238E27FC236}">
                <a16:creationId xmlns:a16="http://schemas.microsoft.com/office/drawing/2014/main" id="{67B03F25-4A97-4C15-B30D-87BA629A9665}"/>
              </a:ext>
            </a:extLst>
          </p:cNvPr>
          <p:cNvGrpSpPr/>
          <p:nvPr/>
        </p:nvGrpSpPr>
        <p:grpSpPr>
          <a:xfrm rot="7833338">
            <a:off x="739915" y="3135278"/>
            <a:ext cx="588641" cy="582186"/>
            <a:chOff x="1113100" y="2199475"/>
            <a:chExt cx="801900" cy="709925"/>
          </a:xfrm>
          <a:solidFill>
            <a:schemeClr val="tx1"/>
          </a:solidFill>
        </p:grpSpPr>
        <p:sp>
          <p:nvSpPr>
            <p:cNvPr id="28" name="Google Shape;328;p37">
              <a:extLst>
                <a:ext uri="{FF2B5EF4-FFF2-40B4-BE49-F238E27FC236}">
                  <a16:creationId xmlns:a16="http://schemas.microsoft.com/office/drawing/2014/main" id="{4E9A5071-55B8-4214-95AB-D249AD27CD67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;p37">
              <a:extLst>
                <a:ext uri="{FF2B5EF4-FFF2-40B4-BE49-F238E27FC236}">
                  <a16:creationId xmlns:a16="http://schemas.microsoft.com/office/drawing/2014/main" id="{CA8E6630-B116-4F51-A417-37743540014B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946F1B6D-3D5E-4263-87DF-35C5981ED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90" y="976723"/>
            <a:ext cx="7269506" cy="101839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14992A9-26A4-4D17-B54D-4631F4D80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689" y="2523598"/>
            <a:ext cx="1792823" cy="67352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DC4E1D9-BD6A-48BF-898C-0F3C7D37E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461" y="2589092"/>
            <a:ext cx="1042173" cy="552304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54598AD-C5B9-46B9-9D68-659E68996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583" y="2593754"/>
            <a:ext cx="1539905" cy="54764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B95EDD-A34C-414D-B33F-514D08488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374" y="3630167"/>
            <a:ext cx="6928008" cy="6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651288"/>
            <a:ext cx="7772400" cy="100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Theory of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BF61C3EE-73E8-4C6F-9B61-F67B2A3AC53F}"/>
              </a:ext>
            </a:extLst>
          </p:cNvPr>
          <p:cNvSpPr/>
          <p:nvPr/>
        </p:nvSpPr>
        <p:spPr>
          <a:xfrm>
            <a:off x="2484489" y="2515891"/>
            <a:ext cx="4175022" cy="74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4"/>
          <p:cNvSpPr txBox="1">
            <a:spLocks/>
          </p:cNvSpPr>
          <p:nvPr/>
        </p:nvSpPr>
        <p:spPr>
          <a:xfrm>
            <a:off x="685800" y="2590566"/>
            <a:ext cx="7772400" cy="69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it-IT" sz="3600" dirty="0"/>
              <a:t>The </a:t>
            </a:r>
            <a:r>
              <a:rPr lang="it-IT" sz="3600" dirty="0" err="1"/>
              <a:t>basis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278571034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3891</Words>
  <Application>Microsoft Office PowerPoint</Application>
  <PresentationFormat>Presentazione su schermo (16:9)</PresentationFormat>
  <Paragraphs>541</Paragraphs>
  <Slides>82</Slides>
  <Notes>76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82</vt:i4>
      </vt:variant>
    </vt:vector>
  </HeadingPairs>
  <TitlesOfParts>
    <vt:vector size="90" baseType="lpstr">
      <vt:lpstr>Sniglet</vt:lpstr>
      <vt:lpstr>Arial</vt:lpstr>
      <vt:lpstr>Cambria Math</vt:lpstr>
      <vt:lpstr>Calibri Light</vt:lpstr>
      <vt:lpstr>Calibri</vt:lpstr>
      <vt:lpstr>Walter Turncoat</vt:lpstr>
      <vt:lpstr>Ursula template</vt:lpstr>
      <vt:lpstr>Tema di Office</vt:lpstr>
      <vt:lpstr>Statistical Physics of Resource Competition in a Highly Diverse Ecosystem</vt:lpstr>
      <vt:lpstr>Resource Competition Model</vt:lpstr>
      <vt:lpstr>introduction</vt:lpstr>
      <vt:lpstr>The focus</vt:lpstr>
      <vt:lpstr>The focus</vt:lpstr>
      <vt:lpstr>The focus</vt:lpstr>
      <vt:lpstr>History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Theory of the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Changing the parameters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</vt:lpstr>
      <vt:lpstr>Presentazione standard di PowerPoint</vt:lpstr>
      <vt:lpstr>Presentazione standard di PowerPoint</vt:lpstr>
      <vt:lpstr>Presentazione standard di PowerPoint</vt:lpstr>
      <vt:lpstr>Thank you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Mappa logistica e Caos</dc:title>
  <dc:creator>Clelia Corridori</dc:creator>
  <cp:lastModifiedBy>Clelia Corridori</cp:lastModifiedBy>
  <cp:revision>278</cp:revision>
  <cp:lastPrinted>2021-03-07T12:39:00Z</cp:lastPrinted>
  <dcterms:modified xsi:type="dcterms:W3CDTF">2021-04-01T21:31:56Z</dcterms:modified>
</cp:coreProperties>
</file>